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83" r:id="rId4"/>
    <p:sldId id="259" r:id="rId5"/>
    <p:sldId id="261" r:id="rId6"/>
    <p:sldId id="263" r:id="rId7"/>
    <p:sldId id="265" r:id="rId8"/>
    <p:sldId id="267" r:id="rId9"/>
    <p:sldId id="285" r:id="rId10"/>
    <p:sldId id="269" r:id="rId11"/>
    <p:sldId id="271" r:id="rId12"/>
    <p:sldId id="275" r:id="rId13"/>
    <p:sldId id="277" r:id="rId14"/>
    <p:sldId id="278" r:id="rId15"/>
    <p:sldId id="279" r:id="rId16"/>
    <p:sldId id="287" r:id="rId17"/>
    <p:sldId id="280" r:id="rId18"/>
    <p:sldId id="282" r:id="rId19"/>
    <p:sldId id="276" r:id="rId20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38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FAB"/>
    <a:srgbClr val="C2E1E8"/>
    <a:srgbClr val="9ECFDA"/>
    <a:srgbClr val="7CBECE"/>
    <a:srgbClr val="5BAEC1"/>
    <a:srgbClr val="2F95B5"/>
    <a:srgbClr val="B65848"/>
    <a:srgbClr val="AF6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43"/>
      </p:cViewPr>
      <p:guideLst>
        <p:guide orient="horz" pos="2208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28DAD66-8CC3-3ABC-5C52-23747A5B76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9E1B7E-A172-9070-5957-A11E42BD3F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1F5A480-7EA9-45F6-8689-DE3AA25B0081}" type="datetimeFigureOut">
              <a:rPr lang="en-US"/>
              <a:pPr>
                <a:defRPr/>
              </a:pPr>
              <a:t>9/24/2024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7A4333-9499-399F-3496-31D4F98365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3BBC06-ACB4-71D8-B713-B291A2A888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0E128B4-A044-4957-993C-94346DCC29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D6C63C2-118D-CCF9-868E-6EBD65DA0A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9CD47-FCCE-58C7-E350-CEB601AA6D0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5C71B0E-545D-435A-82BC-52826980EED7}" type="datetimeFigureOut">
              <a:rPr lang="en-US"/>
              <a:pPr>
                <a:defRPr/>
              </a:pPr>
              <a:t>9/24/2024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1B95495-5207-4936-73DB-95BFF4DF60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DD7F64B-F112-C68D-EF17-91E69910C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5F4016-2804-0425-73A8-07D396201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7EC19-070F-B35B-0738-00588AAC7A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4A016-31DD-4272-B702-E3E61BF82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AF117437-A1ED-FBFD-1D70-3EC20E403FD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72FC25A5-F80B-7068-4CE6-D837CBFB53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54AABC90-9358-F3B8-4C25-BC5D1944C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D72AFF-0CE8-45C2-8E1E-95A1EC4DE42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C6DAC-816E-2326-68C9-1590DE8D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D278A-5C17-4147-8DD1-EA9D7B168ADA}" type="datetime1">
              <a:rPr lang="en-US"/>
              <a:pPr>
                <a:defRPr/>
              </a:pPr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D4BB2-24EF-2C45-AD93-A1E68457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28CFA4-2BBC-0313-A3BD-459886B6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33DED-C1D2-4152-96EB-CDDE809EA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142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1B3F8-B365-8703-7E66-69528FF9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17DF3-2C22-4500-A6E7-EF37F93E1D62}" type="datetime1">
              <a:rPr lang="en-US"/>
              <a:pPr>
                <a:defRPr/>
              </a:pPr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F7F9F-0750-574A-C146-049869625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4B861-3E9C-5153-93D3-1CD0BEA2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61D3B-2FAC-4734-B660-8F2AA55293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132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67311-3C17-9742-EEB4-C57296C0A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4DDC-792C-4754-A415-EEA19D7AA785}" type="datetime1">
              <a:rPr lang="en-US"/>
              <a:pPr>
                <a:defRPr/>
              </a:pPr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B9356-0BCE-53F9-6F33-A75A0DCF5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D22C6-2053-3F0C-4E1C-7A85B0BA2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E1ABF-243B-4861-BAEA-AE8F4AB1F1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86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B2CC7-2956-8B65-BAEC-D4CB8F195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54202-E20B-4AFA-8A9F-6BC368A9B1CD}" type="datetime1">
              <a:rPr lang="en-US"/>
              <a:pPr>
                <a:defRPr/>
              </a:pPr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3EC70-4B98-32B0-9151-74ECE6C9C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57C77-2D5B-BFC3-4615-BF8BB43E8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4CF67-34B0-48A5-9185-5A6EFFF95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247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EC3E75-8474-712A-FA6F-6BB4B8DEA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D43E2-63F3-4F0C-A222-3EFAF9698AB0}" type="datetime1">
              <a:rPr lang="en-US"/>
              <a:pPr>
                <a:defRPr/>
              </a:pPr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A60D2A-D262-0059-2204-58A5DC9EB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7B621-8C63-A6C1-F52B-0035E2AA8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5B3D5-0B38-4A0E-B1ED-23809CB32F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84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0697927-7038-D508-FF97-2A1E5F28F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D55AD-75DE-4A85-8045-ED458F6E8A19}" type="datetime1">
              <a:rPr lang="en-US"/>
              <a:pPr>
                <a:defRPr/>
              </a:pPr>
              <a:t>9/24/2024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29BAEE-D5F6-DC0E-E62C-0874D2D6F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C36F9D-4D78-055E-E435-74CA6851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754A9-2262-4EC7-87B2-DA2B7EEEC9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285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4DF8DEC-3389-62C5-C0D0-328D48E0E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840A7-4402-4C3F-9C61-1E305C822F49}" type="datetime1">
              <a:rPr lang="en-US"/>
              <a:pPr>
                <a:defRPr/>
              </a:pPr>
              <a:t>9/24/2024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793516E-5FB4-82E5-CAB0-0790A298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8885EF9-724F-15C4-0BE1-5B4454FA4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401E2-58F4-4517-BB1C-F15981891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126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6298662-127A-8054-EBAB-B3BEDE096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B1B94-6D80-470E-908F-0C87FC9DB18D}" type="datetime1">
              <a:rPr lang="en-US"/>
              <a:pPr>
                <a:defRPr/>
              </a:pPr>
              <a:t>9/24/2024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CC04624-A6A5-D077-7EAA-1BAD1F9E1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A64E412-D513-CBF4-1B77-FC4AE81A3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2E237-3946-4D3A-816F-862E18235B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99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2A4D0AC-52BA-FD42-2CDB-AE512A73E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85B4C-D8DE-4A57-BADF-F8CD479DDFAB}" type="datetime1">
              <a:rPr lang="en-US"/>
              <a:pPr>
                <a:defRPr/>
              </a:pPr>
              <a:t>9/24/2024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71A4118-8A2D-24A3-54E2-84993824B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FA93527-049F-605B-6958-7BBB76DAE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8511C-E225-4951-92D9-9B323607AA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86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81923A-65FB-1A6C-CB6F-BFE37F658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DF243-48A8-4889-96B7-CF0B5D585AC3}" type="datetime1">
              <a:rPr lang="en-US"/>
              <a:pPr>
                <a:defRPr/>
              </a:pPr>
              <a:t>9/24/2024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68B807-4B7D-9F71-A8B9-F56BA7FD8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8227E39-F397-3E34-703B-068819FBE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9A985-AADF-4E70-9B89-3414BD0CB7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66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8B44747-95D9-2EC4-E099-7A6546FE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9F13C-021E-4552-8B55-5CDE3657E7DD}" type="datetime1">
              <a:rPr lang="en-US"/>
              <a:pPr>
                <a:defRPr/>
              </a:pPr>
              <a:t>9/24/2024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6EDD4A-4FF5-822E-AA3E-84AF6ACD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19C2FCA-FDEE-23EE-C098-2BB7EE4DE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C1BC9-4A7A-4F4A-BE42-24E009C608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475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63EDD28-93A9-6F31-ED4E-18475146015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DB4A722-772D-FE8D-EB5A-E2B11F61E6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BDF43-21A4-A381-A48C-457AECDAF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1A6BDB-0AFA-4503-922A-95FEB8FDEAB9}" type="datetime1">
              <a:rPr lang="en-US"/>
              <a:pPr>
                <a:defRPr/>
              </a:pPr>
              <a:t>9/24/2024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F580BB-5A25-4554-7F4C-D316BE5A3B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BE1A9F-F05F-602E-5C86-A082E15AD6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AFB7081-37A0-4E2E-8B75-6BDE573619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rusa.org.nz/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743477B-25EC-D892-02C9-553764E105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42759">
            <a:off x="8918575" y="4610100"/>
            <a:ext cx="2803525" cy="2103438"/>
          </a:xfrm>
          <a:prstGeom prst="rect">
            <a:avLst/>
          </a:prstGeom>
          <a:ln w="38100" cap="sq">
            <a:solidFill>
              <a:srgbClr val="5BAEC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99" name="Slide Number Placeholder 4">
            <a:extLst>
              <a:ext uri="{FF2B5EF4-FFF2-40B4-BE49-F238E27FC236}">
                <a16:creationId xmlns:a16="http://schemas.microsoft.com/office/drawing/2014/main" id="{3D4DEB97-E92B-F3FC-938A-AEC127786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3503613" y="6467475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1AC1BA5-3718-472E-845E-5EF6734A278B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23BA64-98A2-5C02-7FED-FDCA29CF2E4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67158" y="4710545"/>
            <a:ext cx="2233957" cy="1675467"/>
          </a:xfrm>
          <a:prstGeom prst="rect">
            <a:avLst/>
          </a:prstGeom>
          <a:ln w="88900" cap="sq" cmpd="thickThin">
            <a:solidFill>
              <a:srgbClr val="5BAEC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>
              <a:rot lat="0" lon="1200000" rev="0"/>
            </a:camera>
            <a:lightRig rig="threePt" dir="t"/>
          </a:scene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6241291-17F0-4E50-126D-ACE706EDB7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04437">
            <a:off x="3840163" y="4603750"/>
            <a:ext cx="2651125" cy="1989138"/>
          </a:xfrm>
          <a:prstGeom prst="rect">
            <a:avLst/>
          </a:prstGeom>
          <a:ln w="57150" cap="sq">
            <a:solidFill>
              <a:srgbClr val="2F95B5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4102" name="Group 8">
            <a:extLst>
              <a:ext uri="{FF2B5EF4-FFF2-40B4-BE49-F238E27FC236}">
                <a16:creationId xmlns:a16="http://schemas.microsoft.com/office/drawing/2014/main" id="{B4BBAB41-19AD-4959-EFED-B7F027391F99}"/>
              </a:ext>
            </a:extLst>
          </p:cNvPr>
          <p:cNvGrpSpPr>
            <a:grpSpLocks/>
          </p:cNvGrpSpPr>
          <p:nvPr/>
        </p:nvGrpSpPr>
        <p:grpSpPr bwMode="auto">
          <a:xfrm>
            <a:off x="0" y="6064250"/>
            <a:ext cx="12192000" cy="793750"/>
            <a:chOff x="0" y="0"/>
            <a:chExt cx="7894320" cy="830217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EA32618-F6C0-94E8-B097-D6C67A740D1B}"/>
                </a:ext>
              </a:extLst>
            </p:cNvPr>
            <p:cNvSpPr/>
            <p:nvPr/>
          </p:nvSpPr>
          <p:spPr>
            <a:xfrm>
              <a:off x="0" y="308841"/>
              <a:ext cx="7881985" cy="521376"/>
            </a:xfrm>
            <a:custGeom>
              <a:avLst/>
              <a:gdLst>
                <a:gd name="connsiteX0" fmla="*/ 0 w 7877585"/>
                <a:gd name="connsiteY0" fmla="*/ 329309 h 518389"/>
                <a:gd name="connsiteX1" fmla="*/ 435429 w 7877585"/>
                <a:gd name="connsiteY1" fmla="*/ 176909 h 518389"/>
                <a:gd name="connsiteX2" fmla="*/ 965200 w 7877585"/>
                <a:gd name="connsiteY2" fmla="*/ 162395 h 518389"/>
                <a:gd name="connsiteX3" fmla="*/ 1705429 w 7877585"/>
                <a:gd name="connsiteY3" fmla="*/ 358338 h 518389"/>
                <a:gd name="connsiteX4" fmla="*/ 2540000 w 7877585"/>
                <a:gd name="connsiteY4" fmla="*/ 496224 h 518389"/>
                <a:gd name="connsiteX5" fmla="*/ 3338286 w 7877585"/>
                <a:gd name="connsiteY5" fmla="*/ 372852 h 518389"/>
                <a:gd name="connsiteX6" fmla="*/ 3984172 w 7877585"/>
                <a:gd name="connsiteY6" fmla="*/ 162395 h 518389"/>
                <a:gd name="connsiteX7" fmla="*/ 4615543 w 7877585"/>
                <a:gd name="connsiteY7" fmla="*/ 2738 h 518389"/>
                <a:gd name="connsiteX8" fmla="*/ 5384800 w 7877585"/>
                <a:gd name="connsiteY8" fmla="*/ 75309 h 518389"/>
                <a:gd name="connsiteX9" fmla="*/ 5987143 w 7877585"/>
                <a:gd name="connsiteY9" fmla="*/ 249481 h 518389"/>
                <a:gd name="connsiteX10" fmla="*/ 6683829 w 7877585"/>
                <a:gd name="connsiteY10" fmla="*/ 445424 h 518389"/>
                <a:gd name="connsiteX11" fmla="*/ 7366000 w 7877585"/>
                <a:gd name="connsiteY11" fmla="*/ 517995 h 518389"/>
                <a:gd name="connsiteX12" fmla="*/ 7830457 w 7877585"/>
                <a:gd name="connsiteY12" fmla="*/ 474452 h 518389"/>
                <a:gd name="connsiteX13" fmla="*/ 7837714 w 7877585"/>
                <a:gd name="connsiteY13" fmla="*/ 474452 h 5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7585" h="518389">
                  <a:moveTo>
                    <a:pt x="0" y="329309"/>
                  </a:moveTo>
                  <a:cubicBezTo>
                    <a:pt x="137281" y="267018"/>
                    <a:pt x="274562" y="204728"/>
                    <a:pt x="435429" y="176909"/>
                  </a:cubicBezTo>
                  <a:cubicBezTo>
                    <a:pt x="596296" y="149090"/>
                    <a:pt x="753533" y="132157"/>
                    <a:pt x="965200" y="162395"/>
                  </a:cubicBezTo>
                  <a:cubicBezTo>
                    <a:pt x="1176867" y="192633"/>
                    <a:pt x="1442962" y="302700"/>
                    <a:pt x="1705429" y="358338"/>
                  </a:cubicBezTo>
                  <a:cubicBezTo>
                    <a:pt x="1967896" y="413976"/>
                    <a:pt x="2267857" y="493805"/>
                    <a:pt x="2540000" y="496224"/>
                  </a:cubicBezTo>
                  <a:cubicBezTo>
                    <a:pt x="2812143" y="498643"/>
                    <a:pt x="3097591" y="428490"/>
                    <a:pt x="3338286" y="372852"/>
                  </a:cubicBezTo>
                  <a:cubicBezTo>
                    <a:pt x="3578981" y="317214"/>
                    <a:pt x="3771296" y="224081"/>
                    <a:pt x="3984172" y="162395"/>
                  </a:cubicBezTo>
                  <a:cubicBezTo>
                    <a:pt x="4197048" y="100709"/>
                    <a:pt x="4382105" y="17252"/>
                    <a:pt x="4615543" y="2738"/>
                  </a:cubicBezTo>
                  <a:cubicBezTo>
                    <a:pt x="4848981" y="-11776"/>
                    <a:pt x="5156200" y="34185"/>
                    <a:pt x="5384800" y="75309"/>
                  </a:cubicBezTo>
                  <a:cubicBezTo>
                    <a:pt x="5613400" y="116433"/>
                    <a:pt x="5987143" y="249481"/>
                    <a:pt x="5987143" y="249481"/>
                  </a:cubicBezTo>
                  <a:cubicBezTo>
                    <a:pt x="6203648" y="311167"/>
                    <a:pt x="6454020" y="400672"/>
                    <a:pt x="6683829" y="445424"/>
                  </a:cubicBezTo>
                  <a:cubicBezTo>
                    <a:pt x="6913638" y="490176"/>
                    <a:pt x="7174895" y="513157"/>
                    <a:pt x="7366000" y="517995"/>
                  </a:cubicBezTo>
                  <a:cubicBezTo>
                    <a:pt x="7557105" y="522833"/>
                    <a:pt x="7751838" y="481709"/>
                    <a:pt x="7830457" y="474452"/>
                  </a:cubicBezTo>
                  <a:cubicBezTo>
                    <a:pt x="7909076" y="467195"/>
                    <a:pt x="7873395" y="470823"/>
                    <a:pt x="7837714" y="474452"/>
                  </a:cubicBezTo>
                </a:path>
              </a:pathLst>
            </a:custGeom>
            <a:noFill/>
            <a:ln w="34925" cap="rnd">
              <a:solidFill>
                <a:srgbClr val="F051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4D9B87F-AD56-835E-EBAD-CECF08B6355A}"/>
                </a:ext>
              </a:extLst>
            </p:cNvPr>
            <p:cNvSpPr/>
            <p:nvPr/>
          </p:nvSpPr>
          <p:spPr>
            <a:xfrm>
              <a:off x="12335" y="121212"/>
              <a:ext cx="7881985" cy="521376"/>
            </a:xfrm>
            <a:custGeom>
              <a:avLst/>
              <a:gdLst>
                <a:gd name="connsiteX0" fmla="*/ 0 w 7877585"/>
                <a:gd name="connsiteY0" fmla="*/ 329309 h 518389"/>
                <a:gd name="connsiteX1" fmla="*/ 435429 w 7877585"/>
                <a:gd name="connsiteY1" fmla="*/ 176909 h 518389"/>
                <a:gd name="connsiteX2" fmla="*/ 965200 w 7877585"/>
                <a:gd name="connsiteY2" fmla="*/ 162395 h 518389"/>
                <a:gd name="connsiteX3" fmla="*/ 1705429 w 7877585"/>
                <a:gd name="connsiteY3" fmla="*/ 358338 h 518389"/>
                <a:gd name="connsiteX4" fmla="*/ 2540000 w 7877585"/>
                <a:gd name="connsiteY4" fmla="*/ 496224 h 518389"/>
                <a:gd name="connsiteX5" fmla="*/ 3338286 w 7877585"/>
                <a:gd name="connsiteY5" fmla="*/ 372852 h 518389"/>
                <a:gd name="connsiteX6" fmla="*/ 3984172 w 7877585"/>
                <a:gd name="connsiteY6" fmla="*/ 162395 h 518389"/>
                <a:gd name="connsiteX7" fmla="*/ 4615543 w 7877585"/>
                <a:gd name="connsiteY7" fmla="*/ 2738 h 518389"/>
                <a:gd name="connsiteX8" fmla="*/ 5384800 w 7877585"/>
                <a:gd name="connsiteY8" fmla="*/ 75309 h 518389"/>
                <a:gd name="connsiteX9" fmla="*/ 5987143 w 7877585"/>
                <a:gd name="connsiteY9" fmla="*/ 249481 h 518389"/>
                <a:gd name="connsiteX10" fmla="*/ 6683829 w 7877585"/>
                <a:gd name="connsiteY10" fmla="*/ 445424 h 518389"/>
                <a:gd name="connsiteX11" fmla="*/ 7366000 w 7877585"/>
                <a:gd name="connsiteY11" fmla="*/ 517995 h 518389"/>
                <a:gd name="connsiteX12" fmla="*/ 7830457 w 7877585"/>
                <a:gd name="connsiteY12" fmla="*/ 474452 h 518389"/>
                <a:gd name="connsiteX13" fmla="*/ 7837714 w 7877585"/>
                <a:gd name="connsiteY13" fmla="*/ 474452 h 5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7585" h="518389">
                  <a:moveTo>
                    <a:pt x="0" y="329309"/>
                  </a:moveTo>
                  <a:cubicBezTo>
                    <a:pt x="137281" y="267018"/>
                    <a:pt x="274562" y="204728"/>
                    <a:pt x="435429" y="176909"/>
                  </a:cubicBezTo>
                  <a:cubicBezTo>
                    <a:pt x="596296" y="149090"/>
                    <a:pt x="753533" y="132157"/>
                    <a:pt x="965200" y="162395"/>
                  </a:cubicBezTo>
                  <a:cubicBezTo>
                    <a:pt x="1176867" y="192633"/>
                    <a:pt x="1442962" y="302700"/>
                    <a:pt x="1705429" y="358338"/>
                  </a:cubicBezTo>
                  <a:cubicBezTo>
                    <a:pt x="1967896" y="413976"/>
                    <a:pt x="2267857" y="493805"/>
                    <a:pt x="2540000" y="496224"/>
                  </a:cubicBezTo>
                  <a:cubicBezTo>
                    <a:pt x="2812143" y="498643"/>
                    <a:pt x="3097591" y="428490"/>
                    <a:pt x="3338286" y="372852"/>
                  </a:cubicBezTo>
                  <a:cubicBezTo>
                    <a:pt x="3578981" y="317214"/>
                    <a:pt x="3771296" y="224081"/>
                    <a:pt x="3984172" y="162395"/>
                  </a:cubicBezTo>
                  <a:cubicBezTo>
                    <a:pt x="4197048" y="100709"/>
                    <a:pt x="4382105" y="17252"/>
                    <a:pt x="4615543" y="2738"/>
                  </a:cubicBezTo>
                  <a:cubicBezTo>
                    <a:pt x="4848981" y="-11776"/>
                    <a:pt x="5156200" y="34185"/>
                    <a:pt x="5384800" y="75309"/>
                  </a:cubicBezTo>
                  <a:cubicBezTo>
                    <a:pt x="5613400" y="116433"/>
                    <a:pt x="5987143" y="249481"/>
                    <a:pt x="5987143" y="249481"/>
                  </a:cubicBezTo>
                  <a:cubicBezTo>
                    <a:pt x="6203648" y="311167"/>
                    <a:pt x="6454020" y="400672"/>
                    <a:pt x="6683829" y="445424"/>
                  </a:cubicBezTo>
                  <a:cubicBezTo>
                    <a:pt x="6913638" y="490176"/>
                    <a:pt x="7174895" y="513157"/>
                    <a:pt x="7366000" y="517995"/>
                  </a:cubicBezTo>
                  <a:cubicBezTo>
                    <a:pt x="7557105" y="522833"/>
                    <a:pt x="7751838" y="481709"/>
                    <a:pt x="7830457" y="474452"/>
                  </a:cubicBezTo>
                  <a:cubicBezTo>
                    <a:pt x="7909076" y="467195"/>
                    <a:pt x="7873395" y="470823"/>
                    <a:pt x="7837714" y="474452"/>
                  </a:cubicBezTo>
                </a:path>
              </a:pathLst>
            </a:custGeom>
            <a:noFill/>
            <a:ln w="41275" cmpd="sng">
              <a:solidFill>
                <a:srgbClr val="FFC42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4DCB5D9-7F94-12E6-D342-7710414AB496}"/>
                </a:ext>
              </a:extLst>
            </p:cNvPr>
            <p:cNvSpPr/>
            <p:nvPr/>
          </p:nvSpPr>
          <p:spPr>
            <a:xfrm>
              <a:off x="12335" y="219177"/>
              <a:ext cx="7869650" cy="521376"/>
            </a:xfrm>
            <a:custGeom>
              <a:avLst/>
              <a:gdLst>
                <a:gd name="connsiteX0" fmla="*/ 0 w 7877585"/>
                <a:gd name="connsiteY0" fmla="*/ 329309 h 518389"/>
                <a:gd name="connsiteX1" fmla="*/ 435429 w 7877585"/>
                <a:gd name="connsiteY1" fmla="*/ 176909 h 518389"/>
                <a:gd name="connsiteX2" fmla="*/ 965200 w 7877585"/>
                <a:gd name="connsiteY2" fmla="*/ 162395 h 518389"/>
                <a:gd name="connsiteX3" fmla="*/ 1705429 w 7877585"/>
                <a:gd name="connsiteY3" fmla="*/ 358338 h 518389"/>
                <a:gd name="connsiteX4" fmla="*/ 2540000 w 7877585"/>
                <a:gd name="connsiteY4" fmla="*/ 496224 h 518389"/>
                <a:gd name="connsiteX5" fmla="*/ 3338286 w 7877585"/>
                <a:gd name="connsiteY5" fmla="*/ 372852 h 518389"/>
                <a:gd name="connsiteX6" fmla="*/ 3984172 w 7877585"/>
                <a:gd name="connsiteY6" fmla="*/ 162395 h 518389"/>
                <a:gd name="connsiteX7" fmla="*/ 4615543 w 7877585"/>
                <a:gd name="connsiteY7" fmla="*/ 2738 h 518389"/>
                <a:gd name="connsiteX8" fmla="*/ 5384800 w 7877585"/>
                <a:gd name="connsiteY8" fmla="*/ 75309 h 518389"/>
                <a:gd name="connsiteX9" fmla="*/ 5987143 w 7877585"/>
                <a:gd name="connsiteY9" fmla="*/ 249481 h 518389"/>
                <a:gd name="connsiteX10" fmla="*/ 6683829 w 7877585"/>
                <a:gd name="connsiteY10" fmla="*/ 445424 h 518389"/>
                <a:gd name="connsiteX11" fmla="*/ 7366000 w 7877585"/>
                <a:gd name="connsiteY11" fmla="*/ 517995 h 518389"/>
                <a:gd name="connsiteX12" fmla="*/ 7830457 w 7877585"/>
                <a:gd name="connsiteY12" fmla="*/ 474452 h 518389"/>
                <a:gd name="connsiteX13" fmla="*/ 7837714 w 7877585"/>
                <a:gd name="connsiteY13" fmla="*/ 474452 h 5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7585" h="518389">
                  <a:moveTo>
                    <a:pt x="0" y="329309"/>
                  </a:moveTo>
                  <a:cubicBezTo>
                    <a:pt x="137281" y="267018"/>
                    <a:pt x="274562" y="204728"/>
                    <a:pt x="435429" y="176909"/>
                  </a:cubicBezTo>
                  <a:cubicBezTo>
                    <a:pt x="596296" y="149090"/>
                    <a:pt x="753533" y="132157"/>
                    <a:pt x="965200" y="162395"/>
                  </a:cubicBezTo>
                  <a:cubicBezTo>
                    <a:pt x="1176867" y="192633"/>
                    <a:pt x="1442962" y="302700"/>
                    <a:pt x="1705429" y="358338"/>
                  </a:cubicBezTo>
                  <a:cubicBezTo>
                    <a:pt x="1967896" y="413976"/>
                    <a:pt x="2267857" y="493805"/>
                    <a:pt x="2540000" y="496224"/>
                  </a:cubicBezTo>
                  <a:cubicBezTo>
                    <a:pt x="2812143" y="498643"/>
                    <a:pt x="3097591" y="428490"/>
                    <a:pt x="3338286" y="372852"/>
                  </a:cubicBezTo>
                  <a:cubicBezTo>
                    <a:pt x="3578981" y="317214"/>
                    <a:pt x="3771296" y="224081"/>
                    <a:pt x="3984172" y="162395"/>
                  </a:cubicBezTo>
                  <a:cubicBezTo>
                    <a:pt x="4197048" y="100709"/>
                    <a:pt x="4382105" y="17252"/>
                    <a:pt x="4615543" y="2738"/>
                  </a:cubicBezTo>
                  <a:cubicBezTo>
                    <a:pt x="4848981" y="-11776"/>
                    <a:pt x="5156200" y="34185"/>
                    <a:pt x="5384800" y="75309"/>
                  </a:cubicBezTo>
                  <a:cubicBezTo>
                    <a:pt x="5613400" y="116433"/>
                    <a:pt x="5987143" y="249481"/>
                    <a:pt x="5987143" y="249481"/>
                  </a:cubicBezTo>
                  <a:cubicBezTo>
                    <a:pt x="6203648" y="311167"/>
                    <a:pt x="6454020" y="400672"/>
                    <a:pt x="6683829" y="445424"/>
                  </a:cubicBezTo>
                  <a:cubicBezTo>
                    <a:pt x="6913638" y="490176"/>
                    <a:pt x="7174895" y="513157"/>
                    <a:pt x="7366000" y="517995"/>
                  </a:cubicBezTo>
                  <a:cubicBezTo>
                    <a:pt x="7557105" y="522833"/>
                    <a:pt x="7751838" y="481709"/>
                    <a:pt x="7830457" y="474452"/>
                  </a:cubicBezTo>
                  <a:cubicBezTo>
                    <a:pt x="7909076" y="467195"/>
                    <a:pt x="7873395" y="470823"/>
                    <a:pt x="7837714" y="474452"/>
                  </a:cubicBezTo>
                </a:path>
              </a:pathLst>
            </a:custGeom>
            <a:noFill/>
            <a:ln w="69850" cap="rnd" cmpd="thickThin">
              <a:solidFill>
                <a:srgbClr val="58707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1E0F2ABA-F574-F558-23A7-48BB1D2ACD43}"/>
                </a:ext>
              </a:extLst>
            </p:cNvPr>
            <p:cNvSpPr/>
            <p:nvPr/>
          </p:nvSpPr>
          <p:spPr>
            <a:xfrm>
              <a:off x="12335" y="0"/>
              <a:ext cx="7881985" cy="521376"/>
            </a:xfrm>
            <a:custGeom>
              <a:avLst/>
              <a:gdLst>
                <a:gd name="connsiteX0" fmla="*/ 0 w 7877585"/>
                <a:gd name="connsiteY0" fmla="*/ 329309 h 518389"/>
                <a:gd name="connsiteX1" fmla="*/ 435429 w 7877585"/>
                <a:gd name="connsiteY1" fmla="*/ 176909 h 518389"/>
                <a:gd name="connsiteX2" fmla="*/ 965200 w 7877585"/>
                <a:gd name="connsiteY2" fmla="*/ 162395 h 518389"/>
                <a:gd name="connsiteX3" fmla="*/ 1705429 w 7877585"/>
                <a:gd name="connsiteY3" fmla="*/ 358338 h 518389"/>
                <a:gd name="connsiteX4" fmla="*/ 2540000 w 7877585"/>
                <a:gd name="connsiteY4" fmla="*/ 496224 h 518389"/>
                <a:gd name="connsiteX5" fmla="*/ 3338286 w 7877585"/>
                <a:gd name="connsiteY5" fmla="*/ 372852 h 518389"/>
                <a:gd name="connsiteX6" fmla="*/ 3984172 w 7877585"/>
                <a:gd name="connsiteY6" fmla="*/ 162395 h 518389"/>
                <a:gd name="connsiteX7" fmla="*/ 4615543 w 7877585"/>
                <a:gd name="connsiteY7" fmla="*/ 2738 h 518389"/>
                <a:gd name="connsiteX8" fmla="*/ 5384800 w 7877585"/>
                <a:gd name="connsiteY8" fmla="*/ 75309 h 518389"/>
                <a:gd name="connsiteX9" fmla="*/ 5987143 w 7877585"/>
                <a:gd name="connsiteY9" fmla="*/ 249481 h 518389"/>
                <a:gd name="connsiteX10" fmla="*/ 6683829 w 7877585"/>
                <a:gd name="connsiteY10" fmla="*/ 445424 h 518389"/>
                <a:gd name="connsiteX11" fmla="*/ 7366000 w 7877585"/>
                <a:gd name="connsiteY11" fmla="*/ 517995 h 518389"/>
                <a:gd name="connsiteX12" fmla="*/ 7830457 w 7877585"/>
                <a:gd name="connsiteY12" fmla="*/ 474452 h 518389"/>
                <a:gd name="connsiteX13" fmla="*/ 7837714 w 7877585"/>
                <a:gd name="connsiteY13" fmla="*/ 474452 h 5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7585" h="518389">
                  <a:moveTo>
                    <a:pt x="0" y="329309"/>
                  </a:moveTo>
                  <a:cubicBezTo>
                    <a:pt x="137281" y="267018"/>
                    <a:pt x="274562" y="204728"/>
                    <a:pt x="435429" y="176909"/>
                  </a:cubicBezTo>
                  <a:cubicBezTo>
                    <a:pt x="596296" y="149090"/>
                    <a:pt x="753533" y="132157"/>
                    <a:pt x="965200" y="162395"/>
                  </a:cubicBezTo>
                  <a:cubicBezTo>
                    <a:pt x="1176867" y="192633"/>
                    <a:pt x="1442962" y="302700"/>
                    <a:pt x="1705429" y="358338"/>
                  </a:cubicBezTo>
                  <a:cubicBezTo>
                    <a:pt x="1967896" y="413976"/>
                    <a:pt x="2267857" y="493805"/>
                    <a:pt x="2540000" y="496224"/>
                  </a:cubicBezTo>
                  <a:cubicBezTo>
                    <a:pt x="2812143" y="498643"/>
                    <a:pt x="3097591" y="428490"/>
                    <a:pt x="3338286" y="372852"/>
                  </a:cubicBezTo>
                  <a:cubicBezTo>
                    <a:pt x="3578981" y="317214"/>
                    <a:pt x="3771296" y="224081"/>
                    <a:pt x="3984172" y="162395"/>
                  </a:cubicBezTo>
                  <a:cubicBezTo>
                    <a:pt x="4197048" y="100709"/>
                    <a:pt x="4382105" y="17252"/>
                    <a:pt x="4615543" y="2738"/>
                  </a:cubicBezTo>
                  <a:cubicBezTo>
                    <a:pt x="4848981" y="-11776"/>
                    <a:pt x="5156200" y="34185"/>
                    <a:pt x="5384800" y="75309"/>
                  </a:cubicBezTo>
                  <a:cubicBezTo>
                    <a:pt x="5613400" y="116433"/>
                    <a:pt x="5987143" y="249481"/>
                    <a:pt x="5987143" y="249481"/>
                  </a:cubicBezTo>
                  <a:cubicBezTo>
                    <a:pt x="6203648" y="311167"/>
                    <a:pt x="6454020" y="400672"/>
                    <a:pt x="6683829" y="445424"/>
                  </a:cubicBezTo>
                  <a:cubicBezTo>
                    <a:pt x="6913638" y="490176"/>
                    <a:pt x="7174895" y="513157"/>
                    <a:pt x="7366000" y="517995"/>
                  </a:cubicBezTo>
                  <a:cubicBezTo>
                    <a:pt x="7557105" y="522833"/>
                    <a:pt x="7751838" y="481709"/>
                    <a:pt x="7830457" y="474452"/>
                  </a:cubicBezTo>
                  <a:cubicBezTo>
                    <a:pt x="7909076" y="467195"/>
                    <a:pt x="7873395" y="470823"/>
                    <a:pt x="7837714" y="474452"/>
                  </a:cubicBezTo>
                </a:path>
              </a:pathLst>
            </a:custGeom>
            <a:noFill/>
            <a:ln w="95250" cmpd="thinThick">
              <a:solidFill>
                <a:srgbClr val="2697B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775281A-2CDE-E491-9494-2E1A506AEF34}"/>
              </a:ext>
            </a:extLst>
          </p:cNvPr>
          <p:cNvSpPr txBox="1"/>
          <p:nvPr/>
        </p:nvSpPr>
        <p:spPr>
          <a:xfrm>
            <a:off x="542925" y="490845"/>
            <a:ext cx="11407775" cy="409342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5BAE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Altrusa International of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5BAE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6000" b="1" dirty="0">
                <a:solidFill>
                  <a:srgbClr val="5BAE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  <a:cs typeface="+mn-cs"/>
              </a:rPr>
              <a:t>INSERT CLUB NAME </a:t>
            </a:r>
            <a:r>
              <a:rPr lang="en-US" sz="6000" b="1" dirty="0">
                <a:solidFill>
                  <a:srgbClr val="5BAE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Inc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rgbClr val="5BAE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+mn-lt"/>
                <a:cs typeface="+mn-cs"/>
              </a:rPr>
              <a:t>Charter Date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New Member Orientation</a:t>
            </a:r>
          </a:p>
        </p:txBody>
      </p:sp>
      <p:pic>
        <p:nvPicPr>
          <p:cNvPr id="4104" name="Picture 16">
            <a:extLst>
              <a:ext uri="{FF2B5EF4-FFF2-40B4-BE49-F238E27FC236}">
                <a16:creationId xmlns:a16="http://schemas.microsoft.com/office/drawing/2014/main" id="{93772393-68A9-C6D9-9A18-3BEA30148B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0225"/>
            <a:ext cx="3657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>
            <a:extLst>
              <a:ext uri="{FF2B5EF4-FFF2-40B4-BE49-F238E27FC236}">
                <a16:creationId xmlns:a16="http://schemas.microsoft.com/office/drawing/2014/main" id="{CFEFD903-4C70-6F23-1DE9-AF63CAEE06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499745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Slide Number Placeholder 4">
            <a:extLst>
              <a:ext uri="{FF2B5EF4-FFF2-40B4-BE49-F238E27FC236}">
                <a16:creationId xmlns:a16="http://schemas.microsoft.com/office/drawing/2014/main" id="{AF3F58ED-9302-ECB7-F59A-0DF591F63C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62500" y="64389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783F8A83-AD4F-48BB-A553-413B2D13A24A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340" name="TextBox 13">
            <a:extLst>
              <a:ext uri="{FF2B5EF4-FFF2-40B4-BE49-F238E27FC236}">
                <a16:creationId xmlns:a16="http://schemas.microsoft.com/office/drawing/2014/main" id="{0BF9296E-89A4-A2BF-8E6E-5F1F0CE1F9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58750"/>
            <a:ext cx="12039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C</a:t>
            </a:r>
            <a:r>
              <a:rPr lang="en-US" altLang="en-US" sz="2900" b="1"/>
              <a:t>O</a:t>
            </a:r>
            <a:r>
              <a:rPr lang="en-US" altLang="en-US" sz="3000" b="1"/>
              <a:t>M</a:t>
            </a:r>
            <a:r>
              <a:rPr lang="en-US" altLang="en-US" sz="3100" b="1"/>
              <a:t>M</a:t>
            </a:r>
            <a:r>
              <a:rPr lang="en-US" altLang="en-US" sz="3200" b="1"/>
              <a:t>U</a:t>
            </a:r>
            <a:r>
              <a:rPr lang="en-US" altLang="en-US" sz="3300" b="1"/>
              <a:t>N</a:t>
            </a:r>
            <a:r>
              <a:rPr lang="en-US" altLang="en-US" sz="3400" b="1"/>
              <a:t>I</a:t>
            </a:r>
            <a:r>
              <a:rPr lang="en-US" altLang="en-US" sz="3500" b="1"/>
              <a:t>C</a:t>
            </a:r>
            <a:r>
              <a:rPr lang="en-US" altLang="en-US" sz="3600" b="1"/>
              <a:t>A</a:t>
            </a:r>
            <a:r>
              <a:rPr lang="en-US" altLang="en-US" sz="3700" b="1"/>
              <a:t>T</a:t>
            </a:r>
            <a:r>
              <a:rPr lang="en-US" altLang="en-US" sz="3800" b="1"/>
              <a:t>E </a:t>
            </a:r>
            <a:r>
              <a:rPr lang="en-US" altLang="en-US" sz="4400" b="1"/>
              <a:t> </a:t>
            </a:r>
            <a:r>
              <a:rPr lang="en-US" altLang="en-US" sz="3900" b="1"/>
              <a:t>C</a:t>
            </a:r>
            <a:r>
              <a:rPr lang="en-US" altLang="en-US" sz="4000" b="1"/>
              <a:t>O</a:t>
            </a:r>
            <a:r>
              <a:rPr lang="en-US" altLang="en-US" sz="4100" b="1"/>
              <a:t>M</a:t>
            </a:r>
            <a:r>
              <a:rPr lang="en-US" altLang="en-US" sz="4200" b="1"/>
              <a:t>M</a:t>
            </a:r>
            <a:r>
              <a:rPr lang="en-US" altLang="en-US" sz="4300" b="1"/>
              <a:t>U</a:t>
            </a:r>
            <a:r>
              <a:rPr lang="en-US" altLang="en-US" sz="4500" b="1"/>
              <a:t>N</a:t>
            </a:r>
            <a:r>
              <a:rPr lang="en-US" altLang="en-US" sz="4700" b="1"/>
              <a:t>I</a:t>
            </a:r>
            <a:r>
              <a:rPr lang="en-US" altLang="en-US" sz="4800" b="1"/>
              <a:t>C</a:t>
            </a:r>
            <a:r>
              <a:rPr lang="en-US" altLang="en-US" sz="4900" b="1"/>
              <a:t>A</a:t>
            </a:r>
            <a:r>
              <a:rPr lang="en-US" altLang="en-US" sz="5000" b="1"/>
              <a:t>T</a:t>
            </a:r>
            <a:r>
              <a:rPr lang="en-US" altLang="en-US" sz="5100" b="1"/>
              <a:t>E  C</a:t>
            </a:r>
            <a:r>
              <a:rPr lang="en-US" altLang="en-US" sz="5200" b="1"/>
              <a:t>O</a:t>
            </a:r>
            <a:r>
              <a:rPr lang="en-US" altLang="en-US" sz="5300" b="1"/>
              <a:t>M</a:t>
            </a:r>
            <a:r>
              <a:rPr lang="en-US" altLang="en-US" sz="5400" b="1"/>
              <a:t>M</a:t>
            </a:r>
            <a:r>
              <a:rPr lang="en-US" altLang="en-US" sz="5500" b="1"/>
              <a:t>U</a:t>
            </a:r>
            <a:r>
              <a:rPr lang="en-US" altLang="en-US" sz="5600" b="1"/>
              <a:t>N</a:t>
            </a:r>
            <a:r>
              <a:rPr lang="en-US" altLang="en-US" sz="5700" b="1"/>
              <a:t>I</a:t>
            </a:r>
            <a:r>
              <a:rPr lang="en-US" altLang="en-US" sz="5800" b="1"/>
              <a:t>CA</a:t>
            </a:r>
            <a:r>
              <a:rPr lang="en-US" altLang="en-US" sz="5900" b="1"/>
              <a:t>T</a:t>
            </a:r>
            <a:r>
              <a:rPr lang="en-US" altLang="en-US" sz="6000" b="1"/>
              <a:t>E</a:t>
            </a:r>
            <a:r>
              <a:rPr lang="en-US" altLang="en-US" sz="5100" b="1"/>
              <a:t> </a:t>
            </a:r>
            <a:endParaRPr lang="en-US" altLang="en-US" sz="44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8DEA49-8FFD-6EFF-FAFA-B2AD7BDA2D50}"/>
              </a:ext>
            </a:extLst>
          </p:cNvPr>
          <p:cNvSpPr txBox="1"/>
          <p:nvPr/>
        </p:nvSpPr>
        <p:spPr>
          <a:xfrm>
            <a:off x="200025" y="1179513"/>
            <a:ext cx="8729663" cy="32546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Yearbook:  Keep personal contact information current.</a:t>
            </a:r>
          </a:p>
          <a:p>
            <a:pPr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Internet:  </a:t>
            </a:r>
            <a:r>
              <a:rPr lang="en-US" sz="2800" b="1" dirty="0">
                <a:latin typeface="+mn-lt"/>
                <a:cs typeface="+mn-cs"/>
                <a:hlinkClick r:id="rId3"/>
              </a:rPr>
              <a:t>www.altrusa.org.nz</a:t>
            </a: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International web:   </a:t>
            </a:r>
            <a:r>
              <a:rPr lang="en-US" sz="2800" b="1" u="sng" dirty="0">
                <a:solidFill>
                  <a:srgbClr val="396FAB"/>
                </a:solidFill>
                <a:latin typeface="+mn-lt"/>
                <a:cs typeface="+mn-cs"/>
              </a:rPr>
              <a:t>www.altrusa.org</a:t>
            </a:r>
          </a:p>
          <a:p>
            <a:pPr marL="341313" indent="-34131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Facebook:  </a:t>
            </a:r>
            <a:r>
              <a:rPr lang="en-US" sz="2800" b="1" dirty="0">
                <a:solidFill>
                  <a:srgbClr val="0070C0"/>
                </a:solidFill>
                <a:highlight>
                  <a:srgbClr val="FFFF00"/>
                </a:highlight>
                <a:latin typeface="+mn-lt"/>
                <a:cs typeface="+mn-cs"/>
              </a:rPr>
              <a:t>INSERT FACEBOOK PAGE LINK</a:t>
            </a:r>
          </a:p>
          <a:p>
            <a:pPr marL="341313" indent="-34131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Newsletter:  Emailed Monthly</a:t>
            </a:r>
          </a:p>
          <a:p>
            <a:pPr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Agenda : Emailed Monthly</a:t>
            </a:r>
          </a:p>
          <a:p>
            <a:pPr marL="341313" indent="-34131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tabLst>
                <a:tab pos="1597025" algn="l"/>
              </a:tabLst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tabLst>
                <a:tab pos="1597025" algn="l"/>
              </a:tabLst>
              <a:defRPr/>
            </a:pPr>
            <a:r>
              <a:rPr lang="en-US" sz="2800" b="1" dirty="0">
                <a:latin typeface="+mn-lt"/>
                <a:cs typeface="+mn-cs"/>
              </a:rPr>
              <a:t>E-mails:  Distributed via Club Secretary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F8CF1B79-4304-BF85-93CF-2174A2AC8219}"/>
              </a:ext>
            </a:extLst>
          </p:cNvPr>
          <p:cNvSpPr/>
          <p:nvPr/>
        </p:nvSpPr>
        <p:spPr>
          <a:xfrm>
            <a:off x="0" y="6237288"/>
            <a:ext cx="12080875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95250" cmpd="thinThick">
            <a:solidFill>
              <a:srgbClr val="2697B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6A87D0-3930-F5AE-8353-C8F1EAB6B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77184">
            <a:off x="9201150" y="1552575"/>
            <a:ext cx="2827338" cy="3657600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AE1BDF-BA4A-2E72-69E1-FB4C22E40E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880011">
            <a:off x="8428038" y="1917700"/>
            <a:ext cx="2652712" cy="3432175"/>
          </a:xfrm>
          <a:prstGeom prst="rect">
            <a:avLst/>
          </a:prstGeom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1847AE-78E7-66A7-7CA2-17E0BCB2B2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0788" y="2554288"/>
            <a:ext cx="2881312" cy="3932237"/>
          </a:xfrm>
          <a:prstGeom prst="rect">
            <a:avLst/>
          </a:prstGeom>
          <a:ln w="50800"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4">
            <a:extLst>
              <a:ext uri="{FF2B5EF4-FFF2-40B4-BE49-F238E27FC236}">
                <a16:creationId xmlns:a16="http://schemas.microsoft.com/office/drawing/2014/main" id="{E12F8B12-C2CB-8BE3-36E6-CBE000983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06730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Slide Number Placeholder 4">
            <a:extLst>
              <a:ext uri="{FF2B5EF4-FFF2-40B4-BE49-F238E27FC236}">
                <a16:creationId xmlns:a16="http://schemas.microsoft.com/office/drawing/2014/main" id="{206FAC70-CC2C-D868-BD8C-D4E7C5FBDE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24400" y="64389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33E41B-0D58-47B4-B390-809B5B2F9249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81255C-6FEB-D592-BC0B-00575C23E2C1}"/>
              </a:ext>
            </a:extLst>
          </p:cNvPr>
          <p:cNvSpPr txBox="1"/>
          <p:nvPr/>
        </p:nvSpPr>
        <p:spPr>
          <a:xfrm>
            <a:off x="2263775" y="153988"/>
            <a:ext cx="77597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solidFill>
                  <a:schemeClr val="accent6">
                    <a:lumMod val="75000"/>
                  </a:schemeClr>
                </a:solidFill>
                <a:latin typeface="+mn-lt"/>
                <a:cs typeface="+mn-cs"/>
              </a:rPr>
              <a:t>MONEY   MONEY   MONEY</a:t>
            </a:r>
          </a:p>
        </p:txBody>
      </p:sp>
      <p:grpSp>
        <p:nvGrpSpPr>
          <p:cNvPr id="15365" name="Group 21">
            <a:extLst>
              <a:ext uri="{FF2B5EF4-FFF2-40B4-BE49-F238E27FC236}">
                <a16:creationId xmlns:a16="http://schemas.microsoft.com/office/drawing/2014/main" id="{9DB377B4-A714-3D88-A781-98A9747B09B3}"/>
              </a:ext>
            </a:extLst>
          </p:cNvPr>
          <p:cNvGrpSpPr>
            <a:grpSpLocks noChangeAspect="1"/>
          </p:cNvGrpSpPr>
          <p:nvPr/>
        </p:nvGrpSpPr>
        <p:grpSpPr bwMode="auto">
          <a:xfrm rot="5700584">
            <a:off x="9971881" y="-256381"/>
            <a:ext cx="1463675" cy="2547938"/>
            <a:chOff x="30335" y="-23191"/>
            <a:chExt cx="25352" cy="44205"/>
          </a:xfrm>
        </p:grpSpPr>
        <p:pic>
          <p:nvPicPr>
            <p:cNvPr id="15370" name="Picture 22" descr="http://ts1.mm.bing.net/th?&amp;id=JN.NpPcImBom0ikUO2R/YYFkQ&amp;w=300&amp;h=300&amp;c=0&amp;pid=1.9&amp;rs=0&amp;p=0">
              <a:extLst>
                <a:ext uri="{FF2B5EF4-FFF2-40B4-BE49-F238E27FC236}">
                  <a16:creationId xmlns:a16="http://schemas.microsoft.com/office/drawing/2014/main" id="{6450B520-4D7A-E844-53CF-E7932F7F54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959244">
              <a:off x="20359" y="-13215"/>
              <a:ext cx="34893" cy="149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23" descr="http://ts1.mm.bing.net/th?&amp;id=JN.NpPcImBom0ikUO2R/YYFkQ&amp;w=300&amp;h=300&amp;c=0&amp;pid=1.9&amp;rs=0&amp;p=0">
              <a:extLst>
                <a:ext uri="{FF2B5EF4-FFF2-40B4-BE49-F238E27FC236}">
                  <a16:creationId xmlns:a16="http://schemas.microsoft.com/office/drawing/2014/main" id="{5EAFD26A-A74C-9E87-3EE5-CD2F9F658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4713293">
              <a:off x="28504" y="-6168"/>
              <a:ext cx="38065" cy="16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FFBD70-E8A1-D697-D47B-84B36882869D}"/>
              </a:ext>
            </a:extLst>
          </p:cNvPr>
          <p:cNvSpPr txBox="1"/>
          <p:nvPr/>
        </p:nvSpPr>
        <p:spPr>
          <a:xfrm>
            <a:off x="533400" y="1119188"/>
            <a:ext cx="10960100" cy="4637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Club operations budget managed by Club Board</a:t>
            </a:r>
          </a:p>
          <a:p>
            <a:pPr marL="341313" indent="-341313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800100" indent="-400050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+mn-lt"/>
                <a:cs typeface="+mn-cs"/>
              </a:rPr>
              <a:t>Income from dues, fundraisers</a:t>
            </a:r>
          </a:p>
          <a:p>
            <a:pPr marL="800100" indent="-400050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b="1" i="1" dirty="0">
              <a:solidFill>
                <a:schemeClr val="accent6">
                  <a:lumMod val="75000"/>
                </a:schemeClr>
              </a:solidFill>
              <a:latin typeface="+mn-lt"/>
              <a:cs typeface="+mn-cs"/>
            </a:endParaRPr>
          </a:p>
          <a:p>
            <a:pPr marL="800100" indent="-400050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+mn-lt"/>
                <a:cs typeface="+mn-cs"/>
              </a:rPr>
              <a:t>Expenses for projects, yearbook, Conference and Convention attendance, programs</a:t>
            </a:r>
          </a:p>
          <a:p>
            <a:pPr marL="800100" indent="-400050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800100" indent="-400050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+mn-lt"/>
                <a:cs typeface="+mn-cs"/>
              </a:rPr>
              <a:t>Donations &amp; Project distributions</a:t>
            </a:r>
          </a:p>
          <a:p>
            <a:pPr marL="800100" indent="-400050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800100" indent="-400050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+mn-lt"/>
                <a:cs typeface="+mn-cs"/>
              </a:rPr>
              <a:t>Club is a registered charity.  </a:t>
            </a:r>
          </a:p>
          <a:p>
            <a:pPr marL="800100" indent="-400050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en-US" sz="2400" b="1" dirty="0">
              <a:latin typeface="+mn-lt"/>
              <a:cs typeface="+mn-cs"/>
            </a:endParaRPr>
          </a:p>
          <a:p>
            <a:pPr marL="800100" indent="-400050" eaLnBrk="1" fontAlgn="auto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400" b="1" dirty="0">
                <a:latin typeface="+mn-lt"/>
                <a:cs typeface="+mn-cs"/>
              </a:rPr>
              <a:t>Donations are tax deductible.</a:t>
            </a:r>
          </a:p>
          <a:p>
            <a:pPr marL="341313" indent="-341313"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</p:txBody>
      </p:sp>
      <p:pic>
        <p:nvPicPr>
          <p:cNvPr id="15367" name="Picture 3">
            <a:extLst>
              <a:ext uri="{FF2B5EF4-FFF2-40B4-BE49-F238E27FC236}">
                <a16:creationId xmlns:a16="http://schemas.microsoft.com/office/drawing/2014/main" id="{EBE9AE7B-75E2-CBC0-A799-CE2350387E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53988"/>
            <a:ext cx="9144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885EED-6052-5F89-7FDC-AF08835384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72191" y="4153039"/>
            <a:ext cx="3703320" cy="2468880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64E7BA3F-45DB-C4D5-2C38-B7ED865F3494}"/>
              </a:ext>
            </a:extLst>
          </p:cNvPr>
          <p:cNvSpPr/>
          <p:nvPr/>
        </p:nvSpPr>
        <p:spPr>
          <a:xfrm>
            <a:off x="19050" y="6305550"/>
            <a:ext cx="12172950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41275" cmpd="sng">
            <a:solidFill>
              <a:srgbClr val="FFC42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>
            <a:extLst>
              <a:ext uri="{FF2B5EF4-FFF2-40B4-BE49-F238E27FC236}">
                <a16:creationId xmlns:a16="http://schemas.microsoft.com/office/drawing/2014/main" id="{67DFF9A5-8CA6-E9C6-881B-A938E962E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24400" y="64389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32B67DA-66D7-48B2-89D3-25C6E73A074E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43DC74-AF28-A6C3-7BBF-13CA5FC2FF7C}"/>
              </a:ext>
            </a:extLst>
          </p:cNvPr>
          <p:cNvSpPr txBox="1"/>
          <p:nvPr/>
        </p:nvSpPr>
        <p:spPr>
          <a:xfrm>
            <a:off x="479425" y="347663"/>
            <a:ext cx="113903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atin typeface="+mn-lt"/>
                <a:cs typeface="+mn-cs"/>
              </a:rPr>
              <a:t>Become an active member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AD4CE9-9406-D41E-2924-8E697AC1D393}"/>
              </a:ext>
            </a:extLst>
          </p:cNvPr>
          <p:cNvSpPr txBox="1"/>
          <p:nvPr/>
        </p:nvSpPr>
        <p:spPr>
          <a:xfrm>
            <a:off x="479425" y="862013"/>
            <a:ext cx="10961688" cy="2913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Attend meetings</a:t>
            </a:r>
          </a:p>
          <a:p>
            <a:pPr marL="341313" indent="-341313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Join committees</a:t>
            </a:r>
          </a:p>
          <a:p>
            <a:pPr marL="341313" indent="-341313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Support fund raisers</a:t>
            </a:r>
          </a:p>
          <a:p>
            <a:pPr marL="341313" indent="-341313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Attend working bee events</a:t>
            </a:r>
          </a:p>
          <a:p>
            <a:pPr marL="341313" indent="-341313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Attend social events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A23E3CD-4ADC-57CF-6CC9-8326F87615A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96891" y="2634686"/>
            <a:ext cx="3443497" cy="2582622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FD0021B9-B21F-68F0-4E0B-9E5294B1853E}"/>
              </a:ext>
            </a:extLst>
          </p:cNvPr>
          <p:cNvSpPr/>
          <p:nvPr/>
        </p:nvSpPr>
        <p:spPr>
          <a:xfrm>
            <a:off x="0" y="6305550"/>
            <a:ext cx="12192000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34925" cap="rnd">
            <a:solidFill>
              <a:srgbClr val="F051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391" name="Picture 9">
            <a:extLst>
              <a:ext uri="{FF2B5EF4-FFF2-40B4-BE49-F238E27FC236}">
                <a16:creationId xmlns:a16="http://schemas.microsoft.com/office/drawing/2014/main" id="{27C0FB27-AFC6-876B-F7B3-3F71B06A92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730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4B01BF-FE8F-BC50-F73D-226C4314FF1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8164" y="3570908"/>
            <a:ext cx="3443496" cy="2582622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">
            <a:extLst>
              <a:ext uri="{FF2B5EF4-FFF2-40B4-BE49-F238E27FC236}">
                <a16:creationId xmlns:a16="http://schemas.microsoft.com/office/drawing/2014/main" id="{AC47F18D-E4EA-07B5-3BAE-597970EFB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8" y="4954588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14">
            <a:extLst>
              <a:ext uri="{FF2B5EF4-FFF2-40B4-BE49-F238E27FC236}">
                <a16:creationId xmlns:a16="http://schemas.microsoft.com/office/drawing/2014/main" id="{09371784-3DFE-9BA8-6D4D-FE44F4F8C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4878388"/>
            <a:ext cx="1736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Slide Number Placeholder 4">
            <a:extLst>
              <a:ext uri="{FF2B5EF4-FFF2-40B4-BE49-F238E27FC236}">
                <a16:creationId xmlns:a16="http://schemas.microsoft.com/office/drawing/2014/main" id="{340E84E3-08EB-F858-6E17-3684F0AF64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24400" y="64389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84F7EAD-C316-4235-B38C-07BDC837B302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445FD6-E9F8-36D4-E29C-811CF8E4BB9D}"/>
              </a:ext>
            </a:extLst>
          </p:cNvPr>
          <p:cNvSpPr txBox="1"/>
          <p:nvPr/>
        </p:nvSpPr>
        <p:spPr>
          <a:xfrm>
            <a:off x="973138" y="347663"/>
            <a:ext cx="1041558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atin typeface="+mn-lt"/>
                <a:cs typeface="+mn-cs"/>
              </a:rPr>
              <a:t>Club part of Larger organizations</a:t>
            </a:r>
          </a:p>
        </p:txBody>
      </p:sp>
      <p:grpSp>
        <p:nvGrpSpPr>
          <p:cNvPr id="17414" name="Group 3">
            <a:extLst>
              <a:ext uri="{FF2B5EF4-FFF2-40B4-BE49-F238E27FC236}">
                <a16:creationId xmlns:a16="http://schemas.microsoft.com/office/drawing/2014/main" id="{6667454C-3506-4301-1E35-FDA95892B712}"/>
              </a:ext>
            </a:extLst>
          </p:cNvPr>
          <p:cNvGrpSpPr>
            <a:grpSpLocks/>
          </p:cNvGrpSpPr>
          <p:nvPr/>
        </p:nvGrpSpPr>
        <p:grpSpPr bwMode="auto">
          <a:xfrm>
            <a:off x="398463" y="1366838"/>
            <a:ext cx="11564937" cy="3336925"/>
            <a:chOff x="313760" y="1692101"/>
            <a:chExt cx="11564480" cy="3337099"/>
          </a:xfrm>
        </p:grpSpPr>
        <p:sp>
          <p:nvSpPr>
            <p:cNvPr id="2" name="Flowchart: Alternate Process 1">
              <a:extLst>
                <a:ext uri="{FF2B5EF4-FFF2-40B4-BE49-F238E27FC236}">
                  <a16:creationId xmlns:a16="http://schemas.microsoft.com/office/drawing/2014/main" id="{93B5A4D6-6DC7-5A38-F902-20C985F5E2A2}"/>
                </a:ext>
              </a:extLst>
            </p:cNvPr>
            <p:cNvSpPr/>
            <p:nvPr/>
          </p:nvSpPr>
          <p:spPr>
            <a:xfrm>
              <a:off x="313760" y="1692101"/>
              <a:ext cx="3089153" cy="3337099"/>
            </a:xfrm>
            <a:prstGeom prst="flowChartAlternateProcess">
              <a:avLst/>
            </a:prstGeom>
            <a:solidFill>
              <a:srgbClr val="FFC000">
                <a:alpha val="58000"/>
              </a:srgbClr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Club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dirty="0">
                  <a:solidFill>
                    <a:schemeClr val="tx1"/>
                  </a:solidFill>
                </a:rPr>
                <a:t>Club Members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dirty="0">
                  <a:solidFill>
                    <a:schemeClr val="tx1"/>
                  </a:solidFill>
                </a:rPr>
                <a:t>Local Projects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dirty="0">
                  <a:solidFill>
                    <a:schemeClr val="tx1"/>
                  </a:solidFill>
                </a:rPr>
                <a:t>Yearbook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dirty="0">
                  <a:solidFill>
                    <a:schemeClr val="tx1"/>
                  </a:solidFill>
                </a:rPr>
                <a:t>Monthly newsletter</a:t>
              </a:r>
            </a:p>
          </p:txBody>
        </p:sp>
        <p:sp>
          <p:nvSpPr>
            <p:cNvPr id="10" name="Flowchart: Alternate Process 9">
              <a:extLst>
                <a:ext uri="{FF2B5EF4-FFF2-40B4-BE49-F238E27FC236}">
                  <a16:creationId xmlns:a16="http://schemas.microsoft.com/office/drawing/2014/main" id="{20893658-CB3C-9392-9A3C-CD8E67D878B2}"/>
                </a:ext>
              </a:extLst>
            </p:cNvPr>
            <p:cNvSpPr/>
            <p:nvPr/>
          </p:nvSpPr>
          <p:spPr>
            <a:xfrm>
              <a:off x="4552218" y="1692101"/>
              <a:ext cx="3087565" cy="3337099"/>
            </a:xfrm>
            <a:prstGeom prst="flowChartAlternateProcess">
              <a:avLst/>
            </a:prstGeom>
            <a:solidFill>
              <a:srgbClr val="C00000">
                <a:alpha val="24000"/>
              </a:srgb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District Fifteen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dirty="0">
                  <a:solidFill>
                    <a:schemeClr val="tx1"/>
                  </a:solidFill>
                </a:rPr>
                <a:t>New Zealand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dirty="0">
                  <a:solidFill>
                    <a:schemeClr val="tx1"/>
                  </a:solidFill>
                </a:rPr>
                <a:t>17 Clubs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dirty="0">
                  <a:solidFill>
                    <a:schemeClr val="tx1"/>
                  </a:solidFill>
                </a:rPr>
                <a:t>353 members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dirty="0">
                  <a:solidFill>
                    <a:schemeClr val="tx1"/>
                  </a:solidFill>
                </a:rPr>
                <a:t>District Projects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dirty="0">
                  <a:solidFill>
                    <a:schemeClr val="tx1"/>
                  </a:solidFill>
                </a:rPr>
                <a:t>Annual Conference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i="1" dirty="0">
                  <a:solidFill>
                    <a:schemeClr val="tx1"/>
                  </a:solidFill>
                </a:rPr>
                <a:t>District Service Bulletin</a:t>
              </a:r>
              <a:r>
                <a:rPr lang="en-US" sz="2200" dirty="0">
                  <a:solidFill>
                    <a:schemeClr val="tx1"/>
                  </a:solidFill>
                </a:rPr>
                <a:t> (DSB) – Kiwi </a:t>
              </a:r>
              <a:r>
                <a:rPr lang="en-US" sz="2200" dirty="0" err="1">
                  <a:solidFill>
                    <a:schemeClr val="tx1"/>
                  </a:solidFill>
                </a:rPr>
                <a:t>Altrusan</a:t>
              </a:r>
              <a:endParaRPr lang="en-US" sz="2200" dirty="0">
                <a:solidFill>
                  <a:schemeClr val="tx1"/>
                </a:solidFill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Flowchart: Alternate Process 10">
              <a:extLst>
                <a:ext uri="{FF2B5EF4-FFF2-40B4-BE49-F238E27FC236}">
                  <a16:creationId xmlns:a16="http://schemas.microsoft.com/office/drawing/2014/main" id="{5318FB44-730B-870F-5852-C6654D40D133}"/>
                </a:ext>
              </a:extLst>
            </p:cNvPr>
            <p:cNvSpPr/>
            <p:nvPr/>
          </p:nvSpPr>
          <p:spPr>
            <a:xfrm>
              <a:off x="8789087" y="1692101"/>
              <a:ext cx="3089153" cy="3337099"/>
            </a:xfrm>
            <a:prstGeom prst="flowChartAlternateProcess">
              <a:avLst/>
            </a:prstGeom>
            <a:solidFill>
              <a:srgbClr val="5BAEC1">
                <a:alpha val="58000"/>
              </a:srgbClr>
            </a:solidFill>
            <a:ln w="38100">
              <a:solidFill>
                <a:srgbClr val="5BAEC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dirty="0">
                  <a:solidFill>
                    <a:schemeClr val="tx1"/>
                  </a:solidFill>
                </a:rPr>
                <a:t>International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dirty="0">
                  <a:solidFill>
                    <a:schemeClr val="tx1"/>
                  </a:solidFill>
                </a:rPr>
                <a:t>Founded 1917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dirty="0">
                  <a:solidFill>
                    <a:schemeClr val="tx1"/>
                  </a:solidFill>
                </a:rPr>
                <a:t>8 Countries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dirty="0">
                  <a:solidFill>
                    <a:schemeClr val="tx1"/>
                  </a:solidFill>
                </a:rPr>
                <a:t>14 Districts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dirty="0">
                  <a:solidFill>
                    <a:schemeClr val="tx1"/>
                  </a:solidFill>
                </a:rPr>
                <a:t>278 Clubs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dirty="0">
                  <a:solidFill>
                    <a:schemeClr val="tx1"/>
                  </a:solidFill>
                </a:rPr>
                <a:t>6749 Members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dirty="0">
                  <a:solidFill>
                    <a:schemeClr val="tx1"/>
                  </a:solidFill>
                </a:rPr>
                <a:t>Biennial Convention</a:t>
              </a:r>
            </a:p>
            <a:p>
              <a:pPr marL="285750" indent="-28575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/>
              </a:pPr>
              <a:r>
                <a:rPr lang="en-US" sz="2200" i="1" dirty="0">
                  <a:solidFill>
                    <a:schemeClr val="tx1"/>
                  </a:solidFill>
                </a:rPr>
                <a:t>The Altrusa Compass</a:t>
              </a:r>
            </a:p>
          </p:txBody>
        </p:sp>
        <p:sp>
          <p:nvSpPr>
            <p:cNvPr id="3" name="Right Arrow 2">
              <a:extLst>
                <a:ext uri="{FF2B5EF4-FFF2-40B4-BE49-F238E27FC236}">
                  <a16:creationId xmlns:a16="http://schemas.microsoft.com/office/drawing/2014/main" id="{0A6B94A4-99C1-41CB-1B2F-D93975E4E592}"/>
                </a:ext>
              </a:extLst>
            </p:cNvPr>
            <p:cNvSpPr/>
            <p:nvPr/>
          </p:nvSpPr>
          <p:spPr>
            <a:xfrm>
              <a:off x="3402913" y="2965342"/>
              <a:ext cx="1149305" cy="590581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A1A4FB4B-5D1B-B319-400F-ABBA06C0144D}"/>
                </a:ext>
              </a:extLst>
            </p:cNvPr>
            <p:cNvSpPr/>
            <p:nvPr/>
          </p:nvSpPr>
          <p:spPr>
            <a:xfrm>
              <a:off x="7639782" y="2965342"/>
              <a:ext cx="1149305" cy="590581"/>
            </a:xfrm>
            <a:prstGeom prst="rightArrow">
              <a:avLst/>
            </a:prstGeom>
            <a:solidFill>
              <a:schemeClr val="bg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6" name="Freeform 15">
            <a:extLst>
              <a:ext uri="{FF2B5EF4-FFF2-40B4-BE49-F238E27FC236}">
                <a16:creationId xmlns:a16="http://schemas.microsoft.com/office/drawing/2014/main" id="{32D67083-85A7-050D-F340-BAE613259C74}"/>
              </a:ext>
            </a:extLst>
          </p:cNvPr>
          <p:cNvSpPr/>
          <p:nvPr/>
        </p:nvSpPr>
        <p:spPr>
          <a:xfrm>
            <a:off x="0" y="6237288"/>
            <a:ext cx="12080875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95250" cmpd="thinThick">
            <a:solidFill>
              <a:srgbClr val="2697B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0">
            <a:extLst>
              <a:ext uri="{FF2B5EF4-FFF2-40B4-BE49-F238E27FC236}">
                <a16:creationId xmlns:a16="http://schemas.microsoft.com/office/drawing/2014/main" id="{3952E5C6-FF98-6766-3296-BF993836F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06730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Slide Number Placeholder 4">
            <a:extLst>
              <a:ext uri="{FF2B5EF4-FFF2-40B4-BE49-F238E27FC236}">
                <a16:creationId xmlns:a16="http://schemas.microsoft.com/office/drawing/2014/main" id="{16B7F1FC-375D-ABF7-B710-C52336AF1B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24400" y="64389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44090B40-3821-4874-A409-0866FAA30880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CC4558-827F-3E0B-D665-FFFCAF547E56}"/>
              </a:ext>
            </a:extLst>
          </p:cNvPr>
          <p:cNvSpPr txBox="1"/>
          <p:nvPr/>
        </p:nvSpPr>
        <p:spPr>
          <a:xfrm>
            <a:off x="973138" y="347663"/>
            <a:ext cx="10415587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atin typeface="+mn-lt"/>
                <a:cs typeface="+mn-cs"/>
              </a:rPr>
              <a:t>District Fifteen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FED89-6681-80E8-6602-D8CE0E53170D}"/>
              </a:ext>
            </a:extLst>
          </p:cNvPr>
          <p:cNvSpPr txBox="1"/>
          <p:nvPr/>
        </p:nvSpPr>
        <p:spPr>
          <a:xfrm>
            <a:off x="369888" y="876300"/>
            <a:ext cx="10960100" cy="3938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Board serves 2-year terms.  Governor leads.</a:t>
            </a:r>
          </a:p>
          <a:p>
            <a:pPr marL="341313" indent="-341313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Biennial Theme – </a:t>
            </a:r>
            <a:r>
              <a:rPr lang="en-US" sz="2800" b="1" i="1" dirty="0">
                <a:latin typeface="+mn-lt"/>
                <a:cs typeface="+mn-cs"/>
              </a:rPr>
              <a:t>Refresh &amp; </a:t>
            </a:r>
            <a:r>
              <a:rPr lang="en-US" sz="2800" b="1" i="1" dirty="0" err="1">
                <a:latin typeface="+mn-lt"/>
                <a:cs typeface="+mn-cs"/>
              </a:rPr>
              <a:t>Revitalise</a:t>
            </a:r>
            <a:endParaRPr lang="en-US" sz="2800" b="1" i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Quarterly Publication – </a:t>
            </a:r>
            <a:r>
              <a:rPr lang="en-US" sz="2800" b="1" i="1" dirty="0">
                <a:latin typeface="+mn-lt"/>
                <a:cs typeface="+mn-cs"/>
              </a:rPr>
              <a:t>The Kiwi </a:t>
            </a:r>
            <a:r>
              <a:rPr lang="en-US" sz="2800" b="1" i="1" dirty="0" err="1">
                <a:latin typeface="+mn-lt"/>
                <a:cs typeface="+mn-cs"/>
              </a:rPr>
              <a:t>Altrusan</a:t>
            </a:r>
            <a:endParaRPr lang="en-US" sz="2800" b="1" i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Next Annual Conference is in Invercargill</a:t>
            </a:r>
          </a:p>
          <a:p>
            <a:pPr marL="800100" lvl="1" indent="-4572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latin typeface="+mn-lt"/>
                <a:cs typeface="+mn-cs"/>
              </a:rPr>
              <a:t>Delegates represent Club.</a:t>
            </a:r>
          </a:p>
          <a:p>
            <a:pPr marL="800100" lvl="1" indent="-4572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latin typeface="+mn-lt"/>
                <a:cs typeface="+mn-cs"/>
              </a:rPr>
              <a:t>Club achievements recognized.</a:t>
            </a:r>
          </a:p>
          <a:p>
            <a:pPr marL="342900" indent="-3429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SzPct val="129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Topical Workshops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1DABC5CD-6D9C-7673-E1B2-589737499570}"/>
              </a:ext>
            </a:extLst>
          </p:cNvPr>
          <p:cNvSpPr/>
          <p:nvPr/>
        </p:nvSpPr>
        <p:spPr>
          <a:xfrm>
            <a:off x="19050" y="6305550"/>
            <a:ext cx="12172950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41275" cmpd="sng">
            <a:solidFill>
              <a:srgbClr val="FFC42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8439" name="Picture 2">
            <a:extLst>
              <a:ext uri="{FF2B5EF4-FFF2-40B4-BE49-F238E27FC236}">
                <a16:creationId xmlns:a16="http://schemas.microsoft.com/office/drawing/2014/main" id="{57FA60C3-3C9E-9C67-8D99-C61BABE128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1116013"/>
            <a:ext cx="3649662" cy="5143500"/>
          </a:xfrm>
          <a:prstGeom prst="rect">
            <a:avLst/>
          </a:prstGeom>
          <a:noFill/>
          <a:ln w="50800" cmpd="thickThin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>
            <a:extLst>
              <a:ext uri="{FF2B5EF4-FFF2-40B4-BE49-F238E27FC236}">
                <a16:creationId xmlns:a16="http://schemas.microsoft.com/office/drawing/2014/main" id="{1A9EE03B-2DF2-8769-10A6-662F273A7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4125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92C472-350A-5549-743D-729FEFC57D63}"/>
              </a:ext>
            </a:extLst>
          </p:cNvPr>
          <p:cNvSpPr txBox="1"/>
          <p:nvPr/>
        </p:nvSpPr>
        <p:spPr>
          <a:xfrm>
            <a:off x="615950" y="901700"/>
            <a:ext cx="10960100" cy="3811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Board serves 2-year terms.  President leads.</a:t>
            </a:r>
          </a:p>
          <a:p>
            <a:pPr marL="341313" indent="-341313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Quarterly Publication – </a:t>
            </a:r>
            <a:r>
              <a:rPr lang="en-US" sz="2800" b="1" i="1" dirty="0">
                <a:latin typeface="+mn-lt"/>
                <a:cs typeface="+mn-cs"/>
              </a:rPr>
              <a:t>The Altrusa Compass</a:t>
            </a:r>
          </a:p>
          <a:p>
            <a:pPr marL="341313" indent="-341313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Biennial Publication</a:t>
            </a:r>
            <a:r>
              <a:rPr lang="en-US" sz="2800" b="1" i="1" dirty="0">
                <a:latin typeface="+mn-lt"/>
                <a:cs typeface="+mn-cs"/>
              </a:rPr>
              <a:t> – The International Altrusan</a:t>
            </a:r>
          </a:p>
          <a:p>
            <a:pPr marL="341313" indent="-341313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59th Convention, Quebec City, Canada July 2025</a:t>
            </a:r>
          </a:p>
          <a:p>
            <a:pPr marL="800100" lvl="1" indent="-457200" eaLnBrk="1" fontAlgn="auto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latin typeface="+mn-lt"/>
                <a:cs typeface="+mn-cs"/>
              </a:rPr>
              <a:t>Delegates represent Club.</a:t>
            </a:r>
          </a:p>
          <a:p>
            <a:pPr marL="342900" indent="-3429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SzPct val="129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International office with staff, Chicago, IL.</a:t>
            </a:r>
          </a:p>
          <a:p>
            <a:pPr marL="342900" indent="-342900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SzPct val="129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Comprehensive website many great references.</a:t>
            </a:r>
          </a:p>
        </p:txBody>
      </p:sp>
      <p:sp>
        <p:nvSpPr>
          <p:cNvPr id="19460" name="Slide Number Placeholder 4">
            <a:extLst>
              <a:ext uri="{FF2B5EF4-FFF2-40B4-BE49-F238E27FC236}">
                <a16:creationId xmlns:a16="http://schemas.microsoft.com/office/drawing/2014/main" id="{C50F9D97-FA15-50CC-1952-04C1F3E4BB4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24400" y="64389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64D35C8-2F48-4612-8B7E-9761C898A622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03C081-8C9E-80B8-9680-E3A2E844C450}"/>
              </a:ext>
            </a:extLst>
          </p:cNvPr>
          <p:cNvSpPr txBox="1"/>
          <p:nvPr/>
        </p:nvSpPr>
        <p:spPr>
          <a:xfrm>
            <a:off x="479425" y="347663"/>
            <a:ext cx="113903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atin typeface="+mn-lt"/>
                <a:cs typeface="+mn-cs"/>
              </a:rPr>
              <a:t>International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5E3D3FB-4161-9923-B38E-C1ADF08D4FF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79955">
            <a:off x="8461293" y="400294"/>
            <a:ext cx="2834640" cy="3667130"/>
          </a:xfrm>
          <a:prstGeom prst="rect">
            <a:avLst/>
          </a:prstGeom>
          <a:ln w="88900" cap="sq" cmpd="thickThin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3FA076-C7F1-2178-FED9-AD40771DD65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35806">
            <a:off x="8555156" y="2956541"/>
            <a:ext cx="2834640" cy="3668360"/>
          </a:xfrm>
          <a:prstGeom prst="rect">
            <a:avLst/>
          </a:prstGeom>
          <a:ln w="88900" cap="sq" cmpd="thickThin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B275153E-EFCD-05FE-B1EA-7E3B206E7D90}"/>
              </a:ext>
            </a:extLst>
          </p:cNvPr>
          <p:cNvSpPr/>
          <p:nvPr/>
        </p:nvSpPr>
        <p:spPr>
          <a:xfrm>
            <a:off x="0" y="6273800"/>
            <a:ext cx="12192000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69850" cap="rnd" cmpd="thickThin">
            <a:solidFill>
              <a:srgbClr val="58707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2">
            <a:extLst>
              <a:ext uri="{FF2B5EF4-FFF2-40B4-BE49-F238E27FC236}">
                <a16:creationId xmlns:a16="http://schemas.microsoft.com/office/drawing/2014/main" id="{7E15CD43-D55E-9671-D246-AB4FDE4957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5929313" y="6538913"/>
            <a:ext cx="409575" cy="31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9D64798-3A28-4965-AB6E-77B94E5B4837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9E32F0-B743-A650-5639-62E20F3DF646}"/>
              </a:ext>
            </a:extLst>
          </p:cNvPr>
          <p:cNvSpPr/>
          <p:nvPr/>
        </p:nvSpPr>
        <p:spPr>
          <a:xfrm>
            <a:off x="3460750" y="450850"/>
            <a:ext cx="534670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solidFill>
                  <a:prstClr val="black"/>
                </a:solidFill>
                <a:latin typeface="+mn-lt"/>
                <a:cs typeface="+mn-cs"/>
              </a:rPr>
              <a:t>Altrusa references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EE3868-B46A-BB8A-78C4-F5B5072A704C}"/>
              </a:ext>
            </a:extLst>
          </p:cNvPr>
          <p:cNvSpPr txBox="1"/>
          <p:nvPr/>
        </p:nvSpPr>
        <p:spPr>
          <a:xfrm>
            <a:off x="74613" y="1219200"/>
            <a:ext cx="11563350" cy="369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>
                <a:latin typeface="+mn-lt"/>
                <a:cs typeface="+mn-cs"/>
              </a:rPr>
              <a:t>Club </a:t>
            </a:r>
            <a:r>
              <a:rPr lang="en-US" sz="2800" b="1" dirty="0">
                <a:latin typeface="+mn-lt"/>
                <a:cs typeface="+mn-cs"/>
              </a:rPr>
              <a:t>Yearbook, International Website: Index &amp; Publications</a:t>
            </a:r>
          </a:p>
          <a:p>
            <a:pPr marL="746125" lvl="1" indent="-46672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b="1" i="1" dirty="0">
                <a:latin typeface="+mn-lt"/>
                <a:cs typeface="+mn-cs"/>
              </a:rPr>
              <a:t>Altrusa International Resource </a:t>
            </a:r>
            <a:r>
              <a:rPr lang="en-US" sz="2600" b="1" i="1">
                <a:latin typeface="+mn-lt"/>
                <a:cs typeface="+mn-cs"/>
              </a:rPr>
              <a:t>Guide</a:t>
            </a:r>
            <a:r>
              <a:rPr lang="en-US" sz="2600" b="1">
                <a:latin typeface="+mn-lt"/>
                <a:cs typeface="+mn-cs"/>
              </a:rPr>
              <a:t> </a:t>
            </a:r>
          </a:p>
          <a:p>
            <a:pPr marL="746125" lvl="1" indent="-46672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b="1">
                <a:latin typeface="+mn-lt"/>
                <a:cs typeface="+mn-cs"/>
              </a:rPr>
              <a:t>Altrusa:  ALTR </a:t>
            </a:r>
            <a:r>
              <a:rPr lang="en-US" sz="2600" b="1" dirty="0">
                <a:latin typeface="+mn-lt"/>
                <a:cs typeface="+mn-cs"/>
              </a:rPr>
              <a:t>for altruism + USA</a:t>
            </a:r>
            <a:endParaRPr lang="en-US" sz="2600" b="1" i="1" dirty="0">
              <a:latin typeface="+mn-lt"/>
              <a:cs typeface="+mn-cs"/>
            </a:endParaRPr>
          </a:p>
          <a:p>
            <a:pPr marL="746125" lvl="1" indent="-46672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latin typeface="+mn-lt"/>
                <a:cs typeface="+mn-cs"/>
              </a:rPr>
              <a:t>Key:  Amity, Loyalty, Talent, Reciprocity, Unity, Service, and Achievement</a:t>
            </a:r>
            <a:endParaRPr lang="en-US" sz="2600" b="1" i="1" dirty="0">
              <a:latin typeface="+mn-lt"/>
              <a:cs typeface="+mn-cs"/>
            </a:endParaRPr>
          </a:p>
          <a:p>
            <a:pPr marL="746125" lvl="1" indent="-46672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latin typeface="+mn-lt"/>
                <a:cs typeface="+mn-cs"/>
              </a:rPr>
              <a:t>Motto:  Patriotism, Efficiency, Service</a:t>
            </a:r>
          </a:p>
          <a:p>
            <a:pPr marL="746125" lvl="1" indent="-46672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b="1" i="1" dirty="0">
                <a:latin typeface="+mn-lt"/>
                <a:cs typeface="+mn-cs"/>
              </a:rPr>
              <a:t>Principles of Altrusa</a:t>
            </a:r>
            <a:r>
              <a:rPr lang="en-US" sz="2600" b="1" dirty="0">
                <a:latin typeface="+mn-lt"/>
                <a:cs typeface="+mn-cs"/>
              </a:rPr>
              <a:t>.  Mamie L. Bass. 1921</a:t>
            </a:r>
          </a:p>
          <a:p>
            <a:pPr marL="746125" lvl="1" indent="-46672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b="1" i="1" dirty="0">
                <a:latin typeface="+mn-lt"/>
                <a:cs typeface="+mn-cs"/>
              </a:rPr>
              <a:t>The Altrusa Tradition</a:t>
            </a:r>
            <a:r>
              <a:rPr lang="en-US" sz="2600" b="1" dirty="0">
                <a:latin typeface="+mn-lt"/>
                <a:cs typeface="+mn-cs"/>
              </a:rPr>
              <a:t>.  2017</a:t>
            </a:r>
          </a:p>
          <a:p>
            <a:pPr marL="746125" lvl="1" indent="-46672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600" b="1" dirty="0">
                <a:latin typeface="+mn-lt"/>
                <a:cs typeface="+mn-cs"/>
              </a:rPr>
              <a:t>Responsibilities of Membership</a:t>
            </a:r>
            <a:r>
              <a:rPr lang="en-US" sz="2800" b="1" dirty="0">
                <a:latin typeface="+mn-lt"/>
                <a:cs typeface="+mn-cs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0B653F-83D6-3D49-36C0-B059BCABA1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27870">
            <a:off x="8267670" y="3765860"/>
            <a:ext cx="2191070" cy="28346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5BAEC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386C6D0-2D91-B5E9-06F9-B89D6672ED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02" t="7333" r="25455" b="7780"/>
          <a:stretch/>
        </p:blipFill>
        <p:spPr bwMode="auto">
          <a:xfrm rot="339728">
            <a:off x="10069513" y="4629150"/>
            <a:ext cx="2103437" cy="2024063"/>
          </a:xfrm>
          <a:prstGeom prst="rect">
            <a:avLst/>
          </a:prstGeom>
          <a:ln w="28575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2" name="Freeform 11">
            <a:extLst>
              <a:ext uri="{FF2B5EF4-FFF2-40B4-BE49-F238E27FC236}">
                <a16:creationId xmlns:a16="http://schemas.microsoft.com/office/drawing/2014/main" id="{CB7B0800-CB0A-39EC-3749-CCA74DEA1A84}"/>
              </a:ext>
            </a:extLst>
          </p:cNvPr>
          <p:cNvSpPr/>
          <p:nvPr/>
        </p:nvSpPr>
        <p:spPr>
          <a:xfrm>
            <a:off x="0" y="6305550"/>
            <a:ext cx="12192000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34925" cap="rnd">
            <a:solidFill>
              <a:srgbClr val="F051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0488" name="Picture 12">
            <a:extLst>
              <a:ext uri="{FF2B5EF4-FFF2-40B4-BE49-F238E27FC236}">
                <a16:creationId xmlns:a16="http://schemas.microsoft.com/office/drawing/2014/main" id="{D02ED9A6-B106-90FA-274E-BCEDEA639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02285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DF5D82B0-DC69-698C-C5D9-B632C8C1B4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24400" y="64389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B89759-DD94-4D90-93BE-60B64806D809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C54B3A-7456-B116-F04D-A827350AC6EE}"/>
              </a:ext>
            </a:extLst>
          </p:cNvPr>
          <p:cNvSpPr txBox="1"/>
          <p:nvPr/>
        </p:nvSpPr>
        <p:spPr>
          <a:xfrm>
            <a:off x="479425" y="347663"/>
            <a:ext cx="113903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atin typeface="+mn-lt"/>
                <a:cs typeface="+mn-cs"/>
              </a:rPr>
              <a:t>Wear your Altrusa pin</a:t>
            </a:r>
          </a:p>
        </p:txBody>
      </p:sp>
      <p:sp>
        <p:nvSpPr>
          <p:cNvPr id="21508" name="Rectangle 1">
            <a:extLst>
              <a:ext uri="{FF2B5EF4-FFF2-40B4-BE49-F238E27FC236}">
                <a16:creationId xmlns:a16="http://schemas.microsoft.com/office/drawing/2014/main" id="{D93B2701-43EF-DB2D-1DC7-D192E9A91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700" y="1773238"/>
            <a:ext cx="81994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b="1"/>
              <a:t>The Altrusa pin is always worn proudly over the heart, affixed directly onto a blouse, sweater, suit lapel or dress. Out of respect, the pin must never be worn, elsewhere on person or as a garment decoration</a:t>
            </a:r>
            <a:r>
              <a:rPr lang="en-US" altLang="en-US" b="1" i="1"/>
              <a:t>.</a:t>
            </a:r>
            <a:r>
              <a:rPr lang="en-US" altLang="en-US" b="1"/>
              <a:t>   </a:t>
            </a:r>
            <a:r>
              <a:rPr lang="en-US" altLang="en-US" b="1" i="1"/>
              <a:t>Altrusa International Resource Guide</a:t>
            </a:r>
            <a:r>
              <a:rPr lang="en-US" altLang="en-US" b="1"/>
              <a:t>.  2014. </a:t>
            </a:r>
            <a:endParaRPr lang="en-US" altLang="en-US" sz="1600">
              <a:solidFill>
                <a:srgbClr val="396FAB"/>
              </a:solidFill>
            </a:endParaRPr>
          </a:p>
        </p:txBody>
      </p:sp>
      <p:pic>
        <p:nvPicPr>
          <p:cNvPr id="21509" name="Picture 2">
            <a:extLst>
              <a:ext uri="{FF2B5EF4-FFF2-40B4-BE49-F238E27FC236}">
                <a16:creationId xmlns:a16="http://schemas.microsoft.com/office/drawing/2014/main" id="{CB1177E2-CC10-063F-84B2-07173AF99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5" y="212725"/>
            <a:ext cx="2708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6D60572-8D09-F2C1-84F2-D81A281377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55631">
            <a:off x="8365887" y="3976896"/>
            <a:ext cx="3362860" cy="18916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C3621F1D-6E03-15F4-9305-D2AE05610431}"/>
              </a:ext>
            </a:extLst>
          </p:cNvPr>
          <p:cNvSpPr/>
          <p:nvPr/>
        </p:nvSpPr>
        <p:spPr>
          <a:xfrm>
            <a:off x="19050" y="6305550"/>
            <a:ext cx="12172950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41275" cmpd="sng">
            <a:solidFill>
              <a:srgbClr val="FFC42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21512" name="Picture 9">
            <a:extLst>
              <a:ext uri="{FF2B5EF4-FFF2-40B4-BE49-F238E27FC236}">
                <a16:creationId xmlns:a16="http://schemas.microsoft.com/office/drawing/2014/main" id="{0EF954F4-FDF6-3EFD-E5FF-6D6DB44D3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06730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9">
            <a:extLst>
              <a:ext uri="{FF2B5EF4-FFF2-40B4-BE49-F238E27FC236}">
                <a16:creationId xmlns:a16="http://schemas.microsoft.com/office/drawing/2014/main" id="{90C9B195-3E1F-8FE1-4221-AFF577B54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506730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Slide Number Placeholder 4">
            <a:extLst>
              <a:ext uri="{FF2B5EF4-FFF2-40B4-BE49-F238E27FC236}">
                <a16:creationId xmlns:a16="http://schemas.microsoft.com/office/drawing/2014/main" id="{CCD85ECF-048B-4E96-420F-8ABA09129B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24400" y="64389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F0219CD-7500-453C-8CC0-A4D3EE46EED8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D307A22-975B-27CE-C509-47F66048683A}"/>
              </a:ext>
            </a:extLst>
          </p:cNvPr>
          <p:cNvSpPr txBox="1"/>
          <p:nvPr/>
        </p:nvSpPr>
        <p:spPr>
          <a:xfrm>
            <a:off x="612775" y="271463"/>
            <a:ext cx="113903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atin typeface="+mn-lt"/>
                <a:cs typeface="+mn-cs"/>
              </a:rPr>
              <a:t>TIPS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555E1D-4D31-359F-E184-49D9438B7666}"/>
              </a:ext>
            </a:extLst>
          </p:cNvPr>
          <p:cNvSpPr txBox="1"/>
          <p:nvPr/>
        </p:nvSpPr>
        <p:spPr>
          <a:xfrm>
            <a:off x="490538" y="1101725"/>
            <a:ext cx="11634787" cy="4186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If you don’t know – </a:t>
            </a:r>
            <a:r>
              <a:rPr lang="en-US" sz="3000" b="1" u="sng" cap="small" dirty="0">
                <a:solidFill>
                  <a:srgbClr val="5BAE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ask</a:t>
            </a:r>
            <a:r>
              <a:rPr lang="en-US" sz="2800" b="1" dirty="0">
                <a:latin typeface="+mn-lt"/>
                <a:cs typeface="+mn-cs"/>
              </a:rPr>
              <a:t> your sponsor, committee chair, board member, me.</a:t>
            </a:r>
          </a:p>
          <a:p>
            <a:pPr marL="285750" indent="-28575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Membership renewal process begins in April.  Avoid late penalties.</a:t>
            </a:r>
          </a:p>
          <a:p>
            <a:pPr marL="285750" indent="-28575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Discuss reservation requirements.</a:t>
            </a:r>
          </a:p>
          <a:p>
            <a:pPr marL="285750" indent="-28575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Get involved.  Volunteer.  </a:t>
            </a:r>
          </a:p>
          <a:p>
            <a:pPr marL="285750" indent="-28575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Meet new people.  Mixed up seating.</a:t>
            </a:r>
          </a:p>
          <a:p>
            <a:pPr marL="285750" indent="-28575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Keep contact information current – on website and</a:t>
            </a:r>
          </a:p>
          <a:p>
            <a:pPr marL="287338" eaLnBrk="1" fontAlgn="auto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atin typeface="+mn-lt"/>
                <a:cs typeface="+mn-cs"/>
              </a:rPr>
              <a:t>with Membership Chair.</a:t>
            </a:r>
          </a:p>
          <a:p>
            <a:pPr marL="285750" indent="-285750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1C4EE-D28B-4255-8722-290C90041A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588" y="3154363"/>
            <a:ext cx="2520950" cy="3363912"/>
          </a:xfrm>
          <a:prstGeom prst="rect">
            <a:avLst/>
          </a:prstGeom>
          <a:ln w="57150" cap="sq">
            <a:solidFill>
              <a:srgbClr val="B6584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Freeform 8">
            <a:extLst>
              <a:ext uri="{FF2B5EF4-FFF2-40B4-BE49-F238E27FC236}">
                <a16:creationId xmlns:a16="http://schemas.microsoft.com/office/drawing/2014/main" id="{2EAE88E2-0EA6-2999-1AE6-5290FA48749A}"/>
              </a:ext>
            </a:extLst>
          </p:cNvPr>
          <p:cNvSpPr/>
          <p:nvPr/>
        </p:nvSpPr>
        <p:spPr>
          <a:xfrm>
            <a:off x="0" y="6305550"/>
            <a:ext cx="12192000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34925" cap="rnd">
            <a:solidFill>
              <a:srgbClr val="F051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F5BAF74E-C7AB-ED43-3C4D-0368FAF696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42387">
            <a:off x="171431" y="1952212"/>
            <a:ext cx="2570596" cy="17110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5" name="Slide Number Placeholder 4">
            <a:extLst>
              <a:ext uri="{FF2B5EF4-FFF2-40B4-BE49-F238E27FC236}">
                <a16:creationId xmlns:a16="http://schemas.microsoft.com/office/drawing/2014/main" id="{FF21C41B-2E5C-0F52-9C00-C3475CCFA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5859463" y="6562725"/>
            <a:ext cx="549275" cy="196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787DAB-04A9-4C76-8812-02621D1C4904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0EE0F8-45A9-5F10-2FB9-47B3617F55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998">
            <a:off x="124627" y="264585"/>
            <a:ext cx="2011680" cy="1508760"/>
          </a:xfrm>
          <a:prstGeom prst="rect">
            <a:avLst/>
          </a:prstGeom>
          <a:ln w="190500" cap="sq">
            <a:solidFill>
              <a:srgbClr val="2F95B5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571244-192A-4F71-E556-8B7FD5967C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251322">
            <a:off x="8058150" y="3956050"/>
            <a:ext cx="3903663" cy="2928938"/>
          </a:xfrm>
          <a:prstGeom prst="rect">
            <a:avLst/>
          </a:prstGeom>
          <a:ln w="5715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BAB7651-B758-0F51-E4EF-2D428337BBF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0557560">
            <a:off x="-58505" y="3577315"/>
            <a:ext cx="3291840" cy="246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6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51FC16-712C-A66E-CDBF-5B1F8146C5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75315">
            <a:off x="3486150" y="5524500"/>
            <a:ext cx="2192338" cy="14620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526EF2-C703-2CD7-FAAA-76CB38BCD21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9188" y="155575"/>
            <a:ext cx="2003425" cy="3559175"/>
          </a:xfrm>
          <a:prstGeom prst="rect">
            <a:avLst/>
          </a:prstGeom>
          <a:noFill/>
          <a:ln w="38100" cap="sq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2565B2-640B-8484-8119-7EE4B1725F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68622">
            <a:off x="7021513" y="404813"/>
            <a:ext cx="2332037" cy="1749425"/>
          </a:xfrm>
          <a:prstGeom prst="rect">
            <a:avLst/>
          </a:prstGeom>
          <a:ln w="127000" cap="sq">
            <a:solidFill>
              <a:srgbClr val="FFC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ECD320-3552-4ECF-43E6-8C0D53D988C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307664">
            <a:off x="5508625" y="4973638"/>
            <a:ext cx="2378075" cy="1782762"/>
          </a:xfrm>
          <a:prstGeom prst="rect">
            <a:avLst/>
          </a:prstGeom>
          <a:ln w="38100" cap="sq">
            <a:solidFill>
              <a:srgbClr val="2F95B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B70286-72EF-B4BF-FCD1-9AF5263B8CE0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1314028">
            <a:off x="2635719" y="124151"/>
            <a:ext cx="3568720" cy="2676540"/>
          </a:xfrm>
          <a:prstGeom prst="rect">
            <a:avLst/>
          </a:prstGeom>
          <a:ln w="88900" cap="sq" cmpd="thickThin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Wave 13">
            <a:extLst>
              <a:ext uri="{FF2B5EF4-FFF2-40B4-BE49-F238E27FC236}">
                <a16:creationId xmlns:a16="http://schemas.microsoft.com/office/drawing/2014/main" id="{AA84CBA0-B6BC-D115-7FF6-0A8A2A6D789B}"/>
              </a:ext>
            </a:extLst>
          </p:cNvPr>
          <p:cNvSpPr/>
          <p:nvPr/>
        </p:nvSpPr>
        <p:spPr>
          <a:xfrm rot="20656617">
            <a:off x="2784475" y="1804988"/>
            <a:ext cx="7407275" cy="3475037"/>
          </a:xfrm>
          <a:prstGeom prst="wave">
            <a:avLst/>
          </a:prstGeom>
          <a:solidFill>
            <a:srgbClr val="2F95B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dirty="0">
                <a:solidFill>
                  <a:schemeClr val="bg1"/>
                </a:solidFill>
              </a:rPr>
              <a:t>THANK YOU</a:t>
            </a:r>
          </a:p>
        </p:txBody>
      </p:sp>
      <p:grpSp>
        <p:nvGrpSpPr>
          <p:cNvPr id="23565" name="Group 23">
            <a:extLst>
              <a:ext uri="{FF2B5EF4-FFF2-40B4-BE49-F238E27FC236}">
                <a16:creationId xmlns:a16="http://schemas.microsoft.com/office/drawing/2014/main" id="{D78E0613-1DB8-2B7F-D02B-1D50C56E815B}"/>
              </a:ext>
            </a:extLst>
          </p:cNvPr>
          <p:cNvGrpSpPr>
            <a:grpSpLocks/>
          </p:cNvGrpSpPr>
          <p:nvPr/>
        </p:nvGrpSpPr>
        <p:grpSpPr bwMode="auto">
          <a:xfrm>
            <a:off x="0" y="6256338"/>
            <a:ext cx="12192000" cy="793750"/>
            <a:chOff x="0" y="0"/>
            <a:chExt cx="7894320" cy="830217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656FFDB4-FD01-ED53-8F21-86C4F15C67E1}"/>
                </a:ext>
              </a:extLst>
            </p:cNvPr>
            <p:cNvSpPr/>
            <p:nvPr/>
          </p:nvSpPr>
          <p:spPr>
            <a:xfrm>
              <a:off x="0" y="308841"/>
              <a:ext cx="7881985" cy="521376"/>
            </a:xfrm>
            <a:custGeom>
              <a:avLst/>
              <a:gdLst>
                <a:gd name="connsiteX0" fmla="*/ 0 w 7877585"/>
                <a:gd name="connsiteY0" fmla="*/ 329309 h 518389"/>
                <a:gd name="connsiteX1" fmla="*/ 435429 w 7877585"/>
                <a:gd name="connsiteY1" fmla="*/ 176909 h 518389"/>
                <a:gd name="connsiteX2" fmla="*/ 965200 w 7877585"/>
                <a:gd name="connsiteY2" fmla="*/ 162395 h 518389"/>
                <a:gd name="connsiteX3" fmla="*/ 1705429 w 7877585"/>
                <a:gd name="connsiteY3" fmla="*/ 358338 h 518389"/>
                <a:gd name="connsiteX4" fmla="*/ 2540000 w 7877585"/>
                <a:gd name="connsiteY4" fmla="*/ 496224 h 518389"/>
                <a:gd name="connsiteX5" fmla="*/ 3338286 w 7877585"/>
                <a:gd name="connsiteY5" fmla="*/ 372852 h 518389"/>
                <a:gd name="connsiteX6" fmla="*/ 3984172 w 7877585"/>
                <a:gd name="connsiteY6" fmla="*/ 162395 h 518389"/>
                <a:gd name="connsiteX7" fmla="*/ 4615543 w 7877585"/>
                <a:gd name="connsiteY7" fmla="*/ 2738 h 518389"/>
                <a:gd name="connsiteX8" fmla="*/ 5384800 w 7877585"/>
                <a:gd name="connsiteY8" fmla="*/ 75309 h 518389"/>
                <a:gd name="connsiteX9" fmla="*/ 5987143 w 7877585"/>
                <a:gd name="connsiteY9" fmla="*/ 249481 h 518389"/>
                <a:gd name="connsiteX10" fmla="*/ 6683829 w 7877585"/>
                <a:gd name="connsiteY10" fmla="*/ 445424 h 518389"/>
                <a:gd name="connsiteX11" fmla="*/ 7366000 w 7877585"/>
                <a:gd name="connsiteY11" fmla="*/ 517995 h 518389"/>
                <a:gd name="connsiteX12" fmla="*/ 7830457 w 7877585"/>
                <a:gd name="connsiteY12" fmla="*/ 474452 h 518389"/>
                <a:gd name="connsiteX13" fmla="*/ 7837714 w 7877585"/>
                <a:gd name="connsiteY13" fmla="*/ 474452 h 5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7585" h="518389">
                  <a:moveTo>
                    <a:pt x="0" y="329309"/>
                  </a:moveTo>
                  <a:cubicBezTo>
                    <a:pt x="137281" y="267018"/>
                    <a:pt x="274562" y="204728"/>
                    <a:pt x="435429" y="176909"/>
                  </a:cubicBezTo>
                  <a:cubicBezTo>
                    <a:pt x="596296" y="149090"/>
                    <a:pt x="753533" y="132157"/>
                    <a:pt x="965200" y="162395"/>
                  </a:cubicBezTo>
                  <a:cubicBezTo>
                    <a:pt x="1176867" y="192633"/>
                    <a:pt x="1442962" y="302700"/>
                    <a:pt x="1705429" y="358338"/>
                  </a:cubicBezTo>
                  <a:cubicBezTo>
                    <a:pt x="1967896" y="413976"/>
                    <a:pt x="2267857" y="493805"/>
                    <a:pt x="2540000" y="496224"/>
                  </a:cubicBezTo>
                  <a:cubicBezTo>
                    <a:pt x="2812143" y="498643"/>
                    <a:pt x="3097591" y="428490"/>
                    <a:pt x="3338286" y="372852"/>
                  </a:cubicBezTo>
                  <a:cubicBezTo>
                    <a:pt x="3578981" y="317214"/>
                    <a:pt x="3771296" y="224081"/>
                    <a:pt x="3984172" y="162395"/>
                  </a:cubicBezTo>
                  <a:cubicBezTo>
                    <a:pt x="4197048" y="100709"/>
                    <a:pt x="4382105" y="17252"/>
                    <a:pt x="4615543" y="2738"/>
                  </a:cubicBezTo>
                  <a:cubicBezTo>
                    <a:pt x="4848981" y="-11776"/>
                    <a:pt x="5156200" y="34185"/>
                    <a:pt x="5384800" y="75309"/>
                  </a:cubicBezTo>
                  <a:cubicBezTo>
                    <a:pt x="5613400" y="116433"/>
                    <a:pt x="5987143" y="249481"/>
                    <a:pt x="5987143" y="249481"/>
                  </a:cubicBezTo>
                  <a:cubicBezTo>
                    <a:pt x="6203648" y="311167"/>
                    <a:pt x="6454020" y="400672"/>
                    <a:pt x="6683829" y="445424"/>
                  </a:cubicBezTo>
                  <a:cubicBezTo>
                    <a:pt x="6913638" y="490176"/>
                    <a:pt x="7174895" y="513157"/>
                    <a:pt x="7366000" y="517995"/>
                  </a:cubicBezTo>
                  <a:cubicBezTo>
                    <a:pt x="7557105" y="522833"/>
                    <a:pt x="7751838" y="481709"/>
                    <a:pt x="7830457" y="474452"/>
                  </a:cubicBezTo>
                  <a:cubicBezTo>
                    <a:pt x="7909076" y="467195"/>
                    <a:pt x="7873395" y="470823"/>
                    <a:pt x="7837714" y="474452"/>
                  </a:cubicBezTo>
                </a:path>
              </a:pathLst>
            </a:custGeom>
            <a:noFill/>
            <a:ln w="34925" cap="rnd">
              <a:solidFill>
                <a:srgbClr val="F05133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F289589-99D5-BD06-B6A9-EC6335E4054D}"/>
                </a:ext>
              </a:extLst>
            </p:cNvPr>
            <p:cNvSpPr/>
            <p:nvPr/>
          </p:nvSpPr>
          <p:spPr>
            <a:xfrm>
              <a:off x="12335" y="121211"/>
              <a:ext cx="7881985" cy="521376"/>
            </a:xfrm>
            <a:custGeom>
              <a:avLst/>
              <a:gdLst>
                <a:gd name="connsiteX0" fmla="*/ 0 w 7877585"/>
                <a:gd name="connsiteY0" fmla="*/ 329309 h 518389"/>
                <a:gd name="connsiteX1" fmla="*/ 435429 w 7877585"/>
                <a:gd name="connsiteY1" fmla="*/ 176909 h 518389"/>
                <a:gd name="connsiteX2" fmla="*/ 965200 w 7877585"/>
                <a:gd name="connsiteY2" fmla="*/ 162395 h 518389"/>
                <a:gd name="connsiteX3" fmla="*/ 1705429 w 7877585"/>
                <a:gd name="connsiteY3" fmla="*/ 358338 h 518389"/>
                <a:gd name="connsiteX4" fmla="*/ 2540000 w 7877585"/>
                <a:gd name="connsiteY4" fmla="*/ 496224 h 518389"/>
                <a:gd name="connsiteX5" fmla="*/ 3338286 w 7877585"/>
                <a:gd name="connsiteY5" fmla="*/ 372852 h 518389"/>
                <a:gd name="connsiteX6" fmla="*/ 3984172 w 7877585"/>
                <a:gd name="connsiteY6" fmla="*/ 162395 h 518389"/>
                <a:gd name="connsiteX7" fmla="*/ 4615543 w 7877585"/>
                <a:gd name="connsiteY7" fmla="*/ 2738 h 518389"/>
                <a:gd name="connsiteX8" fmla="*/ 5384800 w 7877585"/>
                <a:gd name="connsiteY8" fmla="*/ 75309 h 518389"/>
                <a:gd name="connsiteX9" fmla="*/ 5987143 w 7877585"/>
                <a:gd name="connsiteY9" fmla="*/ 249481 h 518389"/>
                <a:gd name="connsiteX10" fmla="*/ 6683829 w 7877585"/>
                <a:gd name="connsiteY10" fmla="*/ 445424 h 518389"/>
                <a:gd name="connsiteX11" fmla="*/ 7366000 w 7877585"/>
                <a:gd name="connsiteY11" fmla="*/ 517995 h 518389"/>
                <a:gd name="connsiteX12" fmla="*/ 7830457 w 7877585"/>
                <a:gd name="connsiteY12" fmla="*/ 474452 h 518389"/>
                <a:gd name="connsiteX13" fmla="*/ 7837714 w 7877585"/>
                <a:gd name="connsiteY13" fmla="*/ 474452 h 5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7585" h="518389">
                  <a:moveTo>
                    <a:pt x="0" y="329309"/>
                  </a:moveTo>
                  <a:cubicBezTo>
                    <a:pt x="137281" y="267018"/>
                    <a:pt x="274562" y="204728"/>
                    <a:pt x="435429" y="176909"/>
                  </a:cubicBezTo>
                  <a:cubicBezTo>
                    <a:pt x="596296" y="149090"/>
                    <a:pt x="753533" y="132157"/>
                    <a:pt x="965200" y="162395"/>
                  </a:cubicBezTo>
                  <a:cubicBezTo>
                    <a:pt x="1176867" y="192633"/>
                    <a:pt x="1442962" y="302700"/>
                    <a:pt x="1705429" y="358338"/>
                  </a:cubicBezTo>
                  <a:cubicBezTo>
                    <a:pt x="1967896" y="413976"/>
                    <a:pt x="2267857" y="493805"/>
                    <a:pt x="2540000" y="496224"/>
                  </a:cubicBezTo>
                  <a:cubicBezTo>
                    <a:pt x="2812143" y="498643"/>
                    <a:pt x="3097591" y="428490"/>
                    <a:pt x="3338286" y="372852"/>
                  </a:cubicBezTo>
                  <a:cubicBezTo>
                    <a:pt x="3578981" y="317214"/>
                    <a:pt x="3771296" y="224081"/>
                    <a:pt x="3984172" y="162395"/>
                  </a:cubicBezTo>
                  <a:cubicBezTo>
                    <a:pt x="4197048" y="100709"/>
                    <a:pt x="4382105" y="17252"/>
                    <a:pt x="4615543" y="2738"/>
                  </a:cubicBezTo>
                  <a:cubicBezTo>
                    <a:pt x="4848981" y="-11776"/>
                    <a:pt x="5156200" y="34185"/>
                    <a:pt x="5384800" y="75309"/>
                  </a:cubicBezTo>
                  <a:cubicBezTo>
                    <a:pt x="5613400" y="116433"/>
                    <a:pt x="5987143" y="249481"/>
                    <a:pt x="5987143" y="249481"/>
                  </a:cubicBezTo>
                  <a:cubicBezTo>
                    <a:pt x="6203648" y="311167"/>
                    <a:pt x="6454020" y="400672"/>
                    <a:pt x="6683829" y="445424"/>
                  </a:cubicBezTo>
                  <a:cubicBezTo>
                    <a:pt x="6913638" y="490176"/>
                    <a:pt x="7174895" y="513157"/>
                    <a:pt x="7366000" y="517995"/>
                  </a:cubicBezTo>
                  <a:cubicBezTo>
                    <a:pt x="7557105" y="522833"/>
                    <a:pt x="7751838" y="481709"/>
                    <a:pt x="7830457" y="474452"/>
                  </a:cubicBezTo>
                  <a:cubicBezTo>
                    <a:pt x="7909076" y="467195"/>
                    <a:pt x="7873395" y="470823"/>
                    <a:pt x="7837714" y="474452"/>
                  </a:cubicBezTo>
                </a:path>
              </a:pathLst>
            </a:custGeom>
            <a:noFill/>
            <a:ln w="41275" cmpd="sng">
              <a:solidFill>
                <a:srgbClr val="FFC425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460D1AC6-D00A-77D3-7658-BB40D3CC6EAF}"/>
                </a:ext>
              </a:extLst>
            </p:cNvPr>
            <p:cNvSpPr/>
            <p:nvPr/>
          </p:nvSpPr>
          <p:spPr>
            <a:xfrm>
              <a:off x="12335" y="219177"/>
              <a:ext cx="7869650" cy="521376"/>
            </a:xfrm>
            <a:custGeom>
              <a:avLst/>
              <a:gdLst>
                <a:gd name="connsiteX0" fmla="*/ 0 w 7877585"/>
                <a:gd name="connsiteY0" fmla="*/ 329309 h 518389"/>
                <a:gd name="connsiteX1" fmla="*/ 435429 w 7877585"/>
                <a:gd name="connsiteY1" fmla="*/ 176909 h 518389"/>
                <a:gd name="connsiteX2" fmla="*/ 965200 w 7877585"/>
                <a:gd name="connsiteY2" fmla="*/ 162395 h 518389"/>
                <a:gd name="connsiteX3" fmla="*/ 1705429 w 7877585"/>
                <a:gd name="connsiteY3" fmla="*/ 358338 h 518389"/>
                <a:gd name="connsiteX4" fmla="*/ 2540000 w 7877585"/>
                <a:gd name="connsiteY4" fmla="*/ 496224 h 518389"/>
                <a:gd name="connsiteX5" fmla="*/ 3338286 w 7877585"/>
                <a:gd name="connsiteY5" fmla="*/ 372852 h 518389"/>
                <a:gd name="connsiteX6" fmla="*/ 3984172 w 7877585"/>
                <a:gd name="connsiteY6" fmla="*/ 162395 h 518389"/>
                <a:gd name="connsiteX7" fmla="*/ 4615543 w 7877585"/>
                <a:gd name="connsiteY7" fmla="*/ 2738 h 518389"/>
                <a:gd name="connsiteX8" fmla="*/ 5384800 w 7877585"/>
                <a:gd name="connsiteY8" fmla="*/ 75309 h 518389"/>
                <a:gd name="connsiteX9" fmla="*/ 5987143 w 7877585"/>
                <a:gd name="connsiteY9" fmla="*/ 249481 h 518389"/>
                <a:gd name="connsiteX10" fmla="*/ 6683829 w 7877585"/>
                <a:gd name="connsiteY10" fmla="*/ 445424 h 518389"/>
                <a:gd name="connsiteX11" fmla="*/ 7366000 w 7877585"/>
                <a:gd name="connsiteY11" fmla="*/ 517995 h 518389"/>
                <a:gd name="connsiteX12" fmla="*/ 7830457 w 7877585"/>
                <a:gd name="connsiteY12" fmla="*/ 474452 h 518389"/>
                <a:gd name="connsiteX13" fmla="*/ 7837714 w 7877585"/>
                <a:gd name="connsiteY13" fmla="*/ 474452 h 5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7585" h="518389">
                  <a:moveTo>
                    <a:pt x="0" y="329309"/>
                  </a:moveTo>
                  <a:cubicBezTo>
                    <a:pt x="137281" y="267018"/>
                    <a:pt x="274562" y="204728"/>
                    <a:pt x="435429" y="176909"/>
                  </a:cubicBezTo>
                  <a:cubicBezTo>
                    <a:pt x="596296" y="149090"/>
                    <a:pt x="753533" y="132157"/>
                    <a:pt x="965200" y="162395"/>
                  </a:cubicBezTo>
                  <a:cubicBezTo>
                    <a:pt x="1176867" y="192633"/>
                    <a:pt x="1442962" y="302700"/>
                    <a:pt x="1705429" y="358338"/>
                  </a:cubicBezTo>
                  <a:cubicBezTo>
                    <a:pt x="1967896" y="413976"/>
                    <a:pt x="2267857" y="493805"/>
                    <a:pt x="2540000" y="496224"/>
                  </a:cubicBezTo>
                  <a:cubicBezTo>
                    <a:pt x="2812143" y="498643"/>
                    <a:pt x="3097591" y="428490"/>
                    <a:pt x="3338286" y="372852"/>
                  </a:cubicBezTo>
                  <a:cubicBezTo>
                    <a:pt x="3578981" y="317214"/>
                    <a:pt x="3771296" y="224081"/>
                    <a:pt x="3984172" y="162395"/>
                  </a:cubicBezTo>
                  <a:cubicBezTo>
                    <a:pt x="4197048" y="100709"/>
                    <a:pt x="4382105" y="17252"/>
                    <a:pt x="4615543" y="2738"/>
                  </a:cubicBezTo>
                  <a:cubicBezTo>
                    <a:pt x="4848981" y="-11776"/>
                    <a:pt x="5156200" y="34185"/>
                    <a:pt x="5384800" y="75309"/>
                  </a:cubicBezTo>
                  <a:cubicBezTo>
                    <a:pt x="5613400" y="116433"/>
                    <a:pt x="5987143" y="249481"/>
                    <a:pt x="5987143" y="249481"/>
                  </a:cubicBezTo>
                  <a:cubicBezTo>
                    <a:pt x="6203648" y="311167"/>
                    <a:pt x="6454020" y="400672"/>
                    <a:pt x="6683829" y="445424"/>
                  </a:cubicBezTo>
                  <a:cubicBezTo>
                    <a:pt x="6913638" y="490176"/>
                    <a:pt x="7174895" y="513157"/>
                    <a:pt x="7366000" y="517995"/>
                  </a:cubicBezTo>
                  <a:cubicBezTo>
                    <a:pt x="7557105" y="522833"/>
                    <a:pt x="7751838" y="481709"/>
                    <a:pt x="7830457" y="474452"/>
                  </a:cubicBezTo>
                  <a:cubicBezTo>
                    <a:pt x="7909076" y="467195"/>
                    <a:pt x="7873395" y="470823"/>
                    <a:pt x="7837714" y="474452"/>
                  </a:cubicBezTo>
                </a:path>
              </a:pathLst>
            </a:custGeom>
            <a:noFill/>
            <a:ln w="69850" cap="rnd" cmpd="thickThin">
              <a:solidFill>
                <a:srgbClr val="58707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D9DA6778-7178-D80E-8292-1ED6CE757838}"/>
                </a:ext>
              </a:extLst>
            </p:cNvPr>
            <p:cNvSpPr/>
            <p:nvPr/>
          </p:nvSpPr>
          <p:spPr>
            <a:xfrm>
              <a:off x="12335" y="0"/>
              <a:ext cx="7881985" cy="521376"/>
            </a:xfrm>
            <a:custGeom>
              <a:avLst/>
              <a:gdLst>
                <a:gd name="connsiteX0" fmla="*/ 0 w 7877585"/>
                <a:gd name="connsiteY0" fmla="*/ 329309 h 518389"/>
                <a:gd name="connsiteX1" fmla="*/ 435429 w 7877585"/>
                <a:gd name="connsiteY1" fmla="*/ 176909 h 518389"/>
                <a:gd name="connsiteX2" fmla="*/ 965200 w 7877585"/>
                <a:gd name="connsiteY2" fmla="*/ 162395 h 518389"/>
                <a:gd name="connsiteX3" fmla="*/ 1705429 w 7877585"/>
                <a:gd name="connsiteY3" fmla="*/ 358338 h 518389"/>
                <a:gd name="connsiteX4" fmla="*/ 2540000 w 7877585"/>
                <a:gd name="connsiteY4" fmla="*/ 496224 h 518389"/>
                <a:gd name="connsiteX5" fmla="*/ 3338286 w 7877585"/>
                <a:gd name="connsiteY5" fmla="*/ 372852 h 518389"/>
                <a:gd name="connsiteX6" fmla="*/ 3984172 w 7877585"/>
                <a:gd name="connsiteY6" fmla="*/ 162395 h 518389"/>
                <a:gd name="connsiteX7" fmla="*/ 4615543 w 7877585"/>
                <a:gd name="connsiteY7" fmla="*/ 2738 h 518389"/>
                <a:gd name="connsiteX8" fmla="*/ 5384800 w 7877585"/>
                <a:gd name="connsiteY8" fmla="*/ 75309 h 518389"/>
                <a:gd name="connsiteX9" fmla="*/ 5987143 w 7877585"/>
                <a:gd name="connsiteY9" fmla="*/ 249481 h 518389"/>
                <a:gd name="connsiteX10" fmla="*/ 6683829 w 7877585"/>
                <a:gd name="connsiteY10" fmla="*/ 445424 h 518389"/>
                <a:gd name="connsiteX11" fmla="*/ 7366000 w 7877585"/>
                <a:gd name="connsiteY11" fmla="*/ 517995 h 518389"/>
                <a:gd name="connsiteX12" fmla="*/ 7830457 w 7877585"/>
                <a:gd name="connsiteY12" fmla="*/ 474452 h 518389"/>
                <a:gd name="connsiteX13" fmla="*/ 7837714 w 7877585"/>
                <a:gd name="connsiteY13" fmla="*/ 474452 h 518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877585" h="518389">
                  <a:moveTo>
                    <a:pt x="0" y="329309"/>
                  </a:moveTo>
                  <a:cubicBezTo>
                    <a:pt x="137281" y="267018"/>
                    <a:pt x="274562" y="204728"/>
                    <a:pt x="435429" y="176909"/>
                  </a:cubicBezTo>
                  <a:cubicBezTo>
                    <a:pt x="596296" y="149090"/>
                    <a:pt x="753533" y="132157"/>
                    <a:pt x="965200" y="162395"/>
                  </a:cubicBezTo>
                  <a:cubicBezTo>
                    <a:pt x="1176867" y="192633"/>
                    <a:pt x="1442962" y="302700"/>
                    <a:pt x="1705429" y="358338"/>
                  </a:cubicBezTo>
                  <a:cubicBezTo>
                    <a:pt x="1967896" y="413976"/>
                    <a:pt x="2267857" y="493805"/>
                    <a:pt x="2540000" y="496224"/>
                  </a:cubicBezTo>
                  <a:cubicBezTo>
                    <a:pt x="2812143" y="498643"/>
                    <a:pt x="3097591" y="428490"/>
                    <a:pt x="3338286" y="372852"/>
                  </a:cubicBezTo>
                  <a:cubicBezTo>
                    <a:pt x="3578981" y="317214"/>
                    <a:pt x="3771296" y="224081"/>
                    <a:pt x="3984172" y="162395"/>
                  </a:cubicBezTo>
                  <a:cubicBezTo>
                    <a:pt x="4197048" y="100709"/>
                    <a:pt x="4382105" y="17252"/>
                    <a:pt x="4615543" y="2738"/>
                  </a:cubicBezTo>
                  <a:cubicBezTo>
                    <a:pt x="4848981" y="-11776"/>
                    <a:pt x="5156200" y="34185"/>
                    <a:pt x="5384800" y="75309"/>
                  </a:cubicBezTo>
                  <a:cubicBezTo>
                    <a:pt x="5613400" y="116433"/>
                    <a:pt x="5987143" y="249481"/>
                    <a:pt x="5987143" y="249481"/>
                  </a:cubicBezTo>
                  <a:cubicBezTo>
                    <a:pt x="6203648" y="311167"/>
                    <a:pt x="6454020" y="400672"/>
                    <a:pt x="6683829" y="445424"/>
                  </a:cubicBezTo>
                  <a:cubicBezTo>
                    <a:pt x="6913638" y="490176"/>
                    <a:pt x="7174895" y="513157"/>
                    <a:pt x="7366000" y="517995"/>
                  </a:cubicBezTo>
                  <a:cubicBezTo>
                    <a:pt x="7557105" y="522833"/>
                    <a:pt x="7751838" y="481709"/>
                    <a:pt x="7830457" y="474452"/>
                  </a:cubicBezTo>
                  <a:cubicBezTo>
                    <a:pt x="7909076" y="467195"/>
                    <a:pt x="7873395" y="470823"/>
                    <a:pt x="7837714" y="474452"/>
                  </a:cubicBezTo>
                </a:path>
              </a:pathLst>
            </a:custGeom>
            <a:noFill/>
            <a:ln w="95250" cmpd="thinThick">
              <a:solidFill>
                <a:srgbClr val="2697BD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>
            <a:extLst>
              <a:ext uri="{FF2B5EF4-FFF2-40B4-BE49-F238E27FC236}">
                <a16:creationId xmlns:a16="http://schemas.microsoft.com/office/drawing/2014/main" id="{31C875D1-87AD-DCE0-902A-42D8A684A8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3" y="506730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E0B52E7-7FB1-D97B-CF7A-737C4C05C18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91770" y="1605792"/>
            <a:ext cx="1579399" cy="2377440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CA7BFBB-9EC7-FD7D-9C62-03D8A9C7B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291" y="3815945"/>
            <a:ext cx="3271795" cy="2651760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>
              <a:rot lat="0" lon="600000" rev="0"/>
            </a:camera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149" name="Slide Number Placeholder 4">
            <a:extLst>
              <a:ext uri="{FF2B5EF4-FFF2-40B4-BE49-F238E27FC236}">
                <a16:creationId xmlns:a16="http://schemas.microsoft.com/office/drawing/2014/main" id="{744539C7-2EF5-AEFE-8067-FC03CB49BD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24400" y="64389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93126C-12D1-4D7C-90B2-C3C540588404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9125F8-C971-55C9-21F2-781E75A6F140}"/>
              </a:ext>
            </a:extLst>
          </p:cNvPr>
          <p:cNvSpPr txBox="1"/>
          <p:nvPr/>
        </p:nvSpPr>
        <p:spPr>
          <a:xfrm>
            <a:off x="927100" y="234950"/>
            <a:ext cx="104140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atin typeface="+mn-lt"/>
                <a:cs typeface="+mn-cs"/>
              </a:rPr>
              <a:t>getting acquainted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FDF58E1D-D0D1-AA5E-76EC-44B8E2CC8A9C}"/>
              </a:ext>
            </a:extLst>
          </p:cNvPr>
          <p:cNvSpPr/>
          <p:nvPr/>
        </p:nvSpPr>
        <p:spPr>
          <a:xfrm>
            <a:off x="0" y="6305550"/>
            <a:ext cx="12192000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34925" cap="rnd">
            <a:solidFill>
              <a:srgbClr val="F051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152" name="TextBox 1">
            <a:extLst>
              <a:ext uri="{FF2B5EF4-FFF2-40B4-BE49-F238E27FC236}">
                <a16:creationId xmlns:a16="http://schemas.microsoft.com/office/drawing/2014/main" id="{4F98A547-F713-BB9D-8264-268190D652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3" y="1171575"/>
            <a:ext cx="10415587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b="1"/>
              <a:t>Introductions – share name, work, home, family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endParaRPr lang="en-US" altLang="en-US" b="1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b="1"/>
              <a:t>Why you joined Altrusa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endParaRPr lang="en-US" altLang="en-US" b="1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b="1"/>
              <a:t>What you plan to contribute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endParaRPr lang="en-US" altLang="en-US" b="1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b="1"/>
              <a:t>How you hope to benefit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endParaRPr lang="en-US" altLang="en-US" sz="180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endParaRPr lang="en-US" altLang="en-US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>
            <a:extLst>
              <a:ext uri="{FF2B5EF4-FFF2-40B4-BE49-F238E27FC236}">
                <a16:creationId xmlns:a16="http://schemas.microsoft.com/office/drawing/2014/main" id="{A8E6E10D-8160-356F-9C0E-70F120466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150" y="5154613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89B60FB5-BE94-AA3A-CEF2-53D6586AD42A}"/>
              </a:ext>
            </a:extLst>
          </p:cNvPr>
          <p:cNvSpPr/>
          <p:nvPr/>
        </p:nvSpPr>
        <p:spPr>
          <a:xfrm>
            <a:off x="0" y="6305550"/>
            <a:ext cx="12080875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95250" cmpd="thinThick">
            <a:solidFill>
              <a:srgbClr val="2697B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7A5D669E-6540-5DB9-B359-9F5866049D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24400" y="64389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E6C5E37-688F-4CDD-BB34-0A2E18160E8A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D839AA-0E9E-02C6-C6A3-54298C503684}"/>
              </a:ext>
            </a:extLst>
          </p:cNvPr>
          <p:cNvSpPr txBox="1"/>
          <p:nvPr/>
        </p:nvSpPr>
        <p:spPr>
          <a:xfrm>
            <a:off x="927100" y="234950"/>
            <a:ext cx="10414000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atin typeface="+mn-lt"/>
                <a:cs typeface="+mn-cs"/>
              </a:rPr>
              <a:t>ORIENTATION AGENDA</a:t>
            </a:r>
          </a:p>
        </p:txBody>
      </p:sp>
      <p:sp>
        <p:nvSpPr>
          <p:cNvPr id="4103" name="TextBox 1">
            <a:extLst>
              <a:ext uri="{FF2B5EF4-FFF2-40B4-BE49-F238E27FC236}">
                <a16:creationId xmlns:a16="http://schemas.microsoft.com/office/drawing/2014/main" id="{8A9662D2-67C7-5309-E741-91795234A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0363" y="1239838"/>
            <a:ext cx="10620375" cy="2016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285750" indent="-285750"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  <a:defRPr/>
            </a:pPr>
            <a:r>
              <a:rPr lang="en-US" altLang="en-US" b="1" dirty="0"/>
              <a:t>Altrusa International of </a:t>
            </a:r>
            <a:r>
              <a:rPr lang="en-US" altLang="en-US" b="1" dirty="0">
                <a:highlight>
                  <a:srgbClr val="FFFF00"/>
                </a:highlight>
              </a:rPr>
              <a:t>INSERT CLUB NAME (and logo below)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  <a:defRPr/>
            </a:pPr>
            <a:endParaRPr lang="en-US" altLang="en-US" b="1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  <a:defRPr/>
            </a:pPr>
            <a:r>
              <a:rPr lang="en-US" altLang="en-US" b="1" dirty="0"/>
              <a:t>Altrusa International District Fifteen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  <a:defRPr/>
            </a:pPr>
            <a:endParaRPr lang="en-US" altLang="en-US" b="1" dirty="0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  <a:defRPr/>
            </a:pPr>
            <a:r>
              <a:rPr lang="en-US" altLang="en-US" b="1" dirty="0"/>
              <a:t>Altrusa International, Inc. and Altrusa International Foundation, Inc.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  <a:defRPr/>
            </a:pPr>
            <a:endParaRPr lang="en-US" altLang="en-US" b="1" dirty="0"/>
          </a:p>
        </p:txBody>
      </p:sp>
      <p:pic>
        <p:nvPicPr>
          <p:cNvPr id="7175" name="Picture 5">
            <a:extLst>
              <a:ext uri="{FF2B5EF4-FFF2-40B4-BE49-F238E27FC236}">
                <a16:creationId xmlns:a16="http://schemas.microsoft.com/office/drawing/2014/main" id="{6C83D69A-AB07-EF8F-3D6E-8A004433B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4341813"/>
            <a:ext cx="270510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9B3E771D-9809-D2B1-7C42-AB1BEFF7A8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6025" y="3602038"/>
            <a:ext cx="1463675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12">
            <a:extLst>
              <a:ext uri="{FF2B5EF4-FFF2-40B4-BE49-F238E27FC236}">
                <a16:creationId xmlns:a16="http://schemas.microsoft.com/office/drawing/2014/main" id="{BF68318A-A901-D1DA-059A-1D8A471CF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5048250"/>
            <a:ext cx="155416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9">
            <a:extLst>
              <a:ext uri="{FF2B5EF4-FFF2-40B4-BE49-F238E27FC236}">
                <a16:creationId xmlns:a16="http://schemas.microsoft.com/office/drawing/2014/main" id="{502291B4-B205-A0A3-853A-E2A6DDDFB8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5013325"/>
            <a:ext cx="14859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5">
            <a:extLst>
              <a:ext uri="{FF2B5EF4-FFF2-40B4-BE49-F238E27FC236}">
                <a16:creationId xmlns:a16="http://schemas.microsoft.com/office/drawing/2014/main" id="{3778E5E2-02FE-18FB-A7CF-63434348CE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725" y="3963988"/>
            <a:ext cx="107315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" descr="A logo with colorful lines&#10;&#10;Description automatically generated">
            <a:extLst>
              <a:ext uri="{FF2B5EF4-FFF2-40B4-BE49-F238E27FC236}">
                <a16:creationId xmlns:a16="http://schemas.microsoft.com/office/drawing/2014/main" id="{52267AD7-801D-4532-0D14-66EBCA7E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3235325"/>
            <a:ext cx="2974975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>
            <a:extLst>
              <a:ext uri="{FF2B5EF4-FFF2-40B4-BE49-F238E27FC236}">
                <a16:creationId xmlns:a16="http://schemas.microsoft.com/office/drawing/2014/main" id="{C83706FE-E1B1-819E-91C0-5867104F9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06730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5D7583-0D36-CFE2-578A-CB881AE085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49562" y="4427359"/>
            <a:ext cx="2926080" cy="2194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196" name="Slide Number Placeholder 4">
            <a:extLst>
              <a:ext uri="{FF2B5EF4-FFF2-40B4-BE49-F238E27FC236}">
                <a16:creationId xmlns:a16="http://schemas.microsoft.com/office/drawing/2014/main" id="{1B0A9862-9012-F376-887D-119098F621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24400" y="64389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11EB1A65-AFB9-4F86-879B-E4DD76CCACCB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E24C8D-D0FC-E8E1-89F6-522184E2DFEA}"/>
              </a:ext>
            </a:extLst>
          </p:cNvPr>
          <p:cNvSpPr txBox="1"/>
          <p:nvPr/>
        </p:nvSpPr>
        <p:spPr>
          <a:xfrm>
            <a:off x="1117600" y="311150"/>
            <a:ext cx="10414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atin typeface="+mn-lt"/>
                <a:cs typeface="+mn-cs"/>
              </a:rPr>
              <a:t>Our Club’s Logistics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16CFB2-9B3B-D589-BDB5-22A943751EDF}"/>
              </a:ext>
            </a:extLst>
          </p:cNvPr>
          <p:cNvSpPr txBox="1"/>
          <p:nvPr/>
        </p:nvSpPr>
        <p:spPr>
          <a:xfrm>
            <a:off x="442913" y="1066800"/>
            <a:ext cx="11195050" cy="408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  Meetings</a:t>
            </a:r>
          </a:p>
          <a:p>
            <a:pPr marL="914400" lvl="1" indent="-45720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+mn-lt"/>
                <a:cs typeface="+mn-cs"/>
              </a:rPr>
              <a:t>WHEN</a:t>
            </a:r>
          </a:p>
          <a:p>
            <a:pPr marL="914400" lvl="1" indent="-45720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+mn-lt"/>
                <a:cs typeface="+mn-cs"/>
              </a:rPr>
              <a:t>WHERE</a:t>
            </a:r>
          </a:p>
          <a:p>
            <a:pPr marL="914400" lvl="1" indent="-45720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+mn-lt"/>
                <a:cs typeface="+mn-cs"/>
              </a:rPr>
              <a:t>COST</a:t>
            </a:r>
          </a:p>
          <a:p>
            <a:pPr marL="914400" lvl="1" indent="-45720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+mn-lt"/>
                <a:cs typeface="+mn-cs"/>
              </a:rPr>
              <a:t>RSVP/APOLOGY PROCESS</a:t>
            </a:r>
          </a:p>
          <a:p>
            <a:pPr marL="1371600" lvl="2" indent="-45720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i="1" dirty="0">
                <a:latin typeface="+mn-lt"/>
                <a:cs typeface="+mn-cs"/>
              </a:rPr>
              <a:t>PROCESS FOR GUESTS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+mn-lt"/>
                <a:cs typeface="+mn-cs"/>
              </a:rPr>
              <a:t>FORMAT OF MEETINGS (BUSINESS/ PROGRAMME ETC)</a:t>
            </a:r>
            <a:endParaRPr lang="en-US" sz="2800" b="1" dirty="0">
              <a:latin typeface="+mn-lt"/>
              <a:cs typeface="+mn-cs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SzPct val="110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Scheduled Events</a:t>
            </a:r>
          </a:p>
          <a:p>
            <a:pPr marL="914400" lvl="1" indent="-45720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+mn-lt"/>
                <a:cs typeface="+mn-cs"/>
              </a:rPr>
              <a:t>Fundraisers </a:t>
            </a:r>
          </a:p>
          <a:p>
            <a:pPr marL="914400" lvl="1" indent="-45720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+mn-lt"/>
                <a:cs typeface="+mn-cs"/>
              </a:rPr>
              <a:t>Make a Difference Day</a:t>
            </a:r>
          </a:p>
          <a:p>
            <a:pPr marL="914400" lvl="1" indent="-45720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+mn-lt"/>
                <a:cs typeface="+mn-cs"/>
              </a:rPr>
              <a:t>Socials </a:t>
            </a:r>
          </a:p>
          <a:p>
            <a:pPr marL="914400" lvl="1" indent="-45720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+mn-lt"/>
                <a:cs typeface="+mn-cs"/>
              </a:rPr>
              <a:t>AGM (June Meeting)</a:t>
            </a:r>
          </a:p>
          <a:p>
            <a:pPr marL="914400" lvl="1" indent="-457200" eaLnBrk="1" fontAlgn="auto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SzPct val="110000"/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+mn-lt"/>
                <a:cs typeface="+mn-cs"/>
              </a:rPr>
              <a:t>Xmas Party </a:t>
            </a: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86DF7E0-6605-EC80-745E-1E1C000C3BE8}"/>
              </a:ext>
            </a:extLst>
          </p:cNvPr>
          <p:cNvSpPr/>
          <p:nvPr/>
        </p:nvSpPr>
        <p:spPr>
          <a:xfrm>
            <a:off x="19050" y="6305550"/>
            <a:ext cx="12172950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41275" cmpd="sng">
            <a:solidFill>
              <a:srgbClr val="FFC42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>
            <a:extLst>
              <a:ext uri="{FF2B5EF4-FFF2-40B4-BE49-F238E27FC236}">
                <a16:creationId xmlns:a16="http://schemas.microsoft.com/office/drawing/2014/main" id="{38165734-9477-207E-62C1-E0744FF6A9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506730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lide Number Placeholder 4">
            <a:extLst>
              <a:ext uri="{FF2B5EF4-FFF2-40B4-BE49-F238E27FC236}">
                <a16:creationId xmlns:a16="http://schemas.microsoft.com/office/drawing/2014/main" id="{F7FE9FB0-258C-8362-902B-7AF20F82D7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24400" y="64389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9AB5F7C8-9588-4669-AE91-5F386B894813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2CEEE1-D516-DEDF-952D-68AED9B30396}"/>
              </a:ext>
            </a:extLst>
          </p:cNvPr>
          <p:cNvSpPr txBox="1"/>
          <p:nvPr/>
        </p:nvSpPr>
        <p:spPr>
          <a:xfrm>
            <a:off x="1055688" y="285750"/>
            <a:ext cx="10414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atin typeface="+mn-lt"/>
                <a:cs typeface="+mn-cs"/>
              </a:rPr>
              <a:t>more about Meetings</a:t>
            </a:r>
          </a:p>
        </p:txBody>
      </p:sp>
      <p:sp>
        <p:nvSpPr>
          <p:cNvPr id="9221" name="TextBox 8">
            <a:extLst>
              <a:ext uri="{FF2B5EF4-FFF2-40B4-BE49-F238E27FC236}">
                <a16:creationId xmlns:a16="http://schemas.microsoft.com/office/drawing/2014/main" id="{572A7F87-567A-E996-57AB-385CF884DB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700" y="1055688"/>
            <a:ext cx="104140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endParaRPr lang="en-US" altLang="en-US" b="1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b="1"/>
              <a:t>Discuss and encourage attendance.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endParaRPr lang="en-US" altLang="en-US" b="1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b="1"/>
              <a:t>Preparing for club meetings.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altLang="en-US" b="1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b="1"/>
              <a:t>Process for bringing a guest – reservation, cost, etc. </a:t>
            </a:r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endParaRPr lang="en-US" altLang="en-US" b="1"/>
          </a:p>
          <a:p>
            <a:pPr eaLnBrk="1" hangingPunct="1">
              <a:lnSpc>
                <a:spcPts val="25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b="1"/>
              <a:t>Describe how reservations work</a:t>
            </a:r>
          </a:p>
          <a:p>
            <a:pPr algn="ctr" eaLnBrk="1" hangingPunct="1">
              <a:lnSpc>
                <a:spcPts val="2500"/>
              </a:lnSpc>
              <a:spcBef>
                <a:spcPct val="0"/>
              </a:spcBef>
              <a:buFontTx/>
              <a:buNone/>
            </a:pPr>
            <a:endParaRPr lang="en-US" altLang="en-US" b="1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endParaRPr lang="en-US" altLang="en-US" sz="18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B8490-3F77-B17E-1890-1F5FE9B9AE8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22274">
            <a:off x="8599975" y="4213707"/>
            <a:ext cx="2947922" cy="2210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DA331FAA-3641-6D8E-B37D-D460D2253F7B}"/>
              </a:ext>
            </a:extLst>
          </p:cNvPr>
          <p:cNvSpPr/>
          <p:nvPr/>
        </p:nvSpPr>
        <p:spPr>
          <a:xfrm>
            <a:off x="0" y="6273800"/>
            <a:ext cx="12192000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69850" cap="rnd" cmpd="thickThin">
            <a:solidFill>
              <a:srgbClr val="58707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5E180F4-8268-DCBF-8DA7-906C733B8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050" y="4484688"/>
            <a:ext cx="3781425" cy="2224087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DB544113-2CAB-4EDF-149E-CD33E8F433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24400" y="64389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BD14F78-8628-4E2E-B20D-A46240EC546E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91093-82B8-B630-FF13-EC170F0C3CF3}"/>
              </a:ext>
            </a:extLst>
          </p:cNvPr>
          <p:cNvSpPr txBox="1"/>
          <p:nvPr/>
        </p:nvSpPr>
        <p:spPr>
          <a:xfrm>
            <a:off x="261938" y="311150"/>
            <a:ext cx="11668125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atin typeface="+mn-lt"/>
                <a:cs typeface="+mn-cs"/>
              </a:rPr>
              <a:t>Club’s activities SERVE Community </a:t>
            </a:r>
          </a:p>
        </p:txBody>
      </p:sp>
      <p:sp>
        <p:nvSpPr>
          <p:cNvPr id="10245" name="TextBox 8">
            <a:extLst>
              <a:ext uri="{FF2B5EF4-FFF2-40B4-BE49-F238E27FC236}">
                <a16:creationId xmlns:a16="http://schemas.microsoft.com/office/drawing/2014/main" id="{A4FAB1F7-385C-2957-7E34-D2C47D22E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277938"/>
            <a:ext cx="10728325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144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b="1"/>
              <a:t>Projects are organised by a committee and involve whole of club participation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2F95B5"/>
                </a:solidFill>
              </a:rPr>
              <a:t>List of 3 or four recent projects to talk about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2F95B5"/>
                </a:solidFill>
              </a:rPr>
              <a:t> 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2F95B5"/>
                </a:solidFill>
              </a:rPr>
              <a:t> 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altLang="en-US" b="1">
                <a:solidFill>
                  <a:srgbClr val="2F95B5"/>
                </a:solidFill>
              </a:rPr>
              <a:t>  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altLang="en-US" b="1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68FB9D2-6E28-199F-2C0D-D5CC80E0313E}"/>
              </a:ext>
            </a:extLst>
          </p:cNvPr>
          <p:cNvSpPr/>
          <p:nvPr/>
        </p:nvSpPr>
        <p:spPr>
          <a:xfrm>
            <a:off x="0" y="6305550"/>
            <a:ext cx="12192000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34925" cap="rnd">
            <a:solidFill>
              <a:srgbClr val="F051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0247" name="Picture 12">
            <a:extLst>
              <a:ext uri="{FF2B5EF4-FFF2-40B4-BE49-F238E27FC236}">
                <a16:creationId xmlns:a16="http://schemas.microsoft.com/office/drawing/2014/main" id="{BDE8AA08-99A5-90C6-C705-C934AF8B9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506730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B97AA51-D9A0-BF73-7AE1-F7A3DDC88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8088" y="2147888"/>
            <a:ext cx="2963862" cy="2225675"/>
          </a:xfrm>
          <a:prstGeom prst="rect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35EB08A-3F95-DE1A-C9FD-B92CC235ED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6026" y="3467100"/>
            <a:ext cx="4045118" cy="3034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C9328307-8FAB-939E-11F8-5DDBDE847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24400" y="64389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F02370-363D-479B-BBC0-98BF34453891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C23292-2E69-7093-34E3-15012F34E56B}"/>
              </a:ext>
            </a:extLst>
          </p:cNvPr>
          <p:cNvSpPr txBox="1"/>
          <p:nvPr/>
        </p:nvSpPr>
        <p:spPr>
          <a:xfrm>
            <a:off x="993775" y="241300"/>
            <a:ext cx="10414000" cy="769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atin typeface="+mn-lt"/>
                <a:cs typeface="+mn-cs"/>
              </a:rPr>
              <a:t>Committees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6C5483-9F37-8E59-DBA3-FA101F4A28C2}"/>
              </a:ext>
            </a:extLst>
          </p:cNvPr>
          <p:cNvSpPr txBox="1"/>
          <p:nvPr/>
        </p:nvSpPr>
        <p:spPr>
          <a:xfrm>
            <a:off x="681038" y="1011238"/>
            <a:ext cx="10415587" cy="35925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568325" lvl="1" indent="-336550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Describe how committees interface with Board</a:t>
            </a:r>
          </a:p>
          <a:p>
            <a:pPr marL="568325" lvl="1" indent="-336550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How many committees.  </a:t>
            </a:r>
          </a:p>
          <a:p>
            <a:pPr marL="1025525" lvl="2" indent="-336550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highlight>
                  <a:srgbClr val="FFFF00"/>
                </a:highlight>
                <a:latin typeface="+mn-lt"/>
                <a:cs typeface="+mn-cs"/>
              </a:rPr>
              <a:t>List the committees you have</a:t>
            </a:r>
          </a:p>
          <a:p>
            <a:pPr marL="568325" lvl="1" indent="-336550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What personal and career skills are used/developed (i.e., public speaking, project management,</a:t>
            </a:r>
          </a:p>
          <a:p>
            <a:pPr marL="568325" lvl="1" eaLnBrk="1" fontAlgn="auto" hangingPunct="1">
              <a:lnSpc>
                <a:spcPts val="3300"/>
              </a:lnSpc>
              <a:spcBef>
                <a:spcPts val="0"/>
              </a:spcBef>
              <a:spcAft>
                <a:spcPts val="0"/>
              </a:spcAft>
              <a:buSzPct val="125000"/>
              <a:defRPr/>
            </a:pPr>
            <a:r>
              <a:rPr lang="en-US" sz="2800" b="1" dirty="0">
                <a:latin typeface="+mn-lt"/>
                <a:cs typeface="+mn-cs"/>
              </a:rPr>
              <a:t>financial management)</a:t>
            </a:r>
          </a:p>
          <a:p>
            <a:pPr marL="285750" indent="-285750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285750" indent="-285750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124DC947-AF41-46B2-119C-9EC23A36B153}"/>
              </a:ext>
            </a:extLst>
          </p:cNvPr>
          <p:cNvSpPr/>
          <p:nvPr/>
        </p:nvSpPr>
        <p:spPr>
          <a:xfrm>
            <a:off x="19050" y="6305550"/>
            <a:ext cx="12172950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41275" cmpd="sng">
            <a:solidFill>
              <a:srgbClr val="FFC425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1271" name="Picture 11">
            <a:extLst>
              <a:ext uri="{FF2B5EF4-FFF2-40B4-BE49-F238E27FC236}">
                <a16:creationId xmlns:a16="http://schemas.microsoft.com/office/drawing/2014/main" id="{3D3A5D65-B6AD-85E3-7E90-397BEB1F6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5067300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2">
            <a:extLst>
              <a:ext uri="{FF2B5EF4-FFF2-40B4-BE49-F238E27FC236}">
                <a16:creationId xmlns:a16="http://schemas.microsoft.com/office/drawing/2014/main" id="{50F6FC38-E1DF-0A50-6BDD-7BE3236164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5033963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8872C2C-7EA0-3640-6717-C0C76D0406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797636" y="3390198"/>
            <a:ext cx="2743200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292" name="Slide Number Placeholder 4">
            <a:extLst>
              <a:ext uri="{FF2B5EF4-FFF2-40B4-BE49-F238E27FC236}">
                <a16:creationId xmlns:a16="http://schemas.microsoft.com/office/drawing/2014/main" id="{CFC3AE0A-CC0F-DD41-0337-630E01C508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4724400" y="6438900"/>
            <a:ext cx="27432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2D89396A-F80B-498C-A176-373E743C1284}" type="slidenum">
              <a:rPr lang="en-US" altLang="en-US" sz="1200" smtClean="0">
                <a:solidFill>
                  <a:srgbClr val="898989"/>
                </a:solidFill>
              </a:rPr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FE1EAE-5DFB-5A2A-4544-BAC563187DF7}"/>
              </a:ext>
            </a:extLst>
          </p:cNvPr>
          <p:cNvSpPr txBox="1"/>
          <p:nvPr/>
        </p:nvSpPr>
        <p:spPr>
          <a:xfrm>
            <a:off x="1125538" y="350838"/>
            <a:ext cx="10415587" cy="768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atin typeface="+mn-lt"/>
                <a:cs typeface="+mn-cs"/>
              </a:rPr>
              <a:t>Club leadership – serve on board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54206B-7143-F23C-B1FC-BD2CBE43BBDE}"/>
              </a:ext>
            </a:extLst>
          </p:cNvPr>
          <p:cNvSpPr txBox="1"/>
          <p:nvPr/>
        </p:nvSpPr>
        <p:spPr>
          <a:xfrm>
            <a:off x="693738" y="985838"/>
            <a:ext cx="7910512" cy="439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eaLnBrk="1" fontAlgn="auto" hangingPunct="1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Altrusa business year June 1 – May 31</a:t>
            </a:r>
          </a:p>
          <a:p>
            <a:pPr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Bylaws/Policies dictate Club governance</a:t>
            </a:r>
          </a:p>
          <a:p>
            <a:pPr marL="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Officer nomination process</a:t>
            </a:r>
          </a:p>
          <a:p>
            <a:pPr marL="341313" indent="-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SzPct val="120000"/>
              <a:buFont typeface="Arial" panose="020B060402020202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Board meetings – When and Where</a:t>
            </a:r>
          </a:p>
          <a:p>
            <a:pPr marL="341313" indent="-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endParaRPr lang="en-US" sz="2800" b="1" dirty="0">
              <a:latin typeface="+mn-lt"/>
              <a:cs typeface="+mn-cs"/>
            </a:endParaRPr>
          </a:p>
          <a:p>
            <a:pPr marL="341313" indent="-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What does the Board do?</a:t>
            </a:r>
          </a:p>
          <a:p>
            <a:pPr marL="341313" indent="-341313" eaLnBrk="1" fontAlgn="auto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•"/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0C1948C7-6F04-AA4B-B156-6E2C781622BA}"/>
              </a:ext>
            </a:extLst>
          </p:cNvPr>
          <p:cNvSpPr/>
          <p:nvPr/>
        </p:nvSpPr>
        <p:spPr>
          <a:xfrm>
            <a:off x="0" y="6273800"/>
            <a:ext cx="12192000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69850" cap="rnd" cmpd="thickThin">
            <a:solidFill>
              <a:srgbClr val="58707D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F024D08-BF04-0FD1-BD39-C8CD27C45535}"/>
              </a:ext>
            </a:extLst>
          </p:cNvPr>
          <p:cNvGraphicFramePr>
            <a:graphicFrameLocks noGrp="1"/>
          </p:cNvGraphicFramePr>
          <p:nvPr/>
        </p:nvGraphicFramePr>
        <p:xfrm>
          <a:off x="1174750" y="2500313"/>
          <a:ext cx="4598988" cy="109696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163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5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r>
                        <a:rPr lang="en-US" sz="1800" b="1"/>
                        <a:t>January</a:t>
                      </a:r>
                      <a:endParaRPr lang="en-US" sz="1800" b="1" dirty="0"/>
                    </a:p>
                  </a:txBody>
                  <a:tcPr marL="91445" marR="91445" marT="45675" marB="45675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Nominating Committee forms</a:t>
                      </a:r>
                    </a:p>
                  </a:txBody>
                  <a:tcPr marL="91445" marR="91445" marT="45675" marB="456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b="1"/>
                        <a:t>February</a:t>
                      </a:r>
                      <a:endParaRPr lang="en-US" sz="1800" b="1" dirty="0"/>
                    </a:p>
                  </a:txBody>
                  <a:tcPr marL="91445" marR="91445" marT="45675" marB="45675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Nominees sought</a:t>
                      </a:r>
                    </a:p>
                  </a:txBody>
                  <a:tcPr marL="91445" marR="91445" marT="45675" marB="456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b="1" dirty="0"/>
                        <a:t>March</a:t>
                      </a:r>
                    </a:p>
                  </a:txBody>
                  <a:tcPr marL="91445" marR="91445" marT="45675" marB="45675"/>
                </a:tc>
                <a:tc>
                  <a:txBody>
                    <a:bodyPr/>
                    <a:lstStyle/>
                    <a:p>
                      <a:r>
                        <a:rPr lang="en-US" sz="1800" b="1"/>
                        <a:t>Slate presented &amp; Members </a:t>
                      </a:r>
                      <a:r>
                        <a:rPr lang="en-US" sz="1800" b="1" dirty="0"/>
                        <a:t>vote</a:t>
                      </a:r>
                    </a:p>
                  </a:txBody>
                  <a:tcPr marL="91445" marR="91445" marT="45675" marB="456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6">
            <a:extLst>
              <a:ext uri="{FF2B5EF4-FFF2-40B4-BE49-F238E27FC236}">
                <a16:creationId xmlns:a16="http://schemas.microsoft.com/office/drawing/2014/main" id="{BA636C78-890A-4217-C67A-EF891894E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8" y="5049838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4">
            <a:extLst>
              <a:ext uri="{FF2B5EF4-FFF2-40B4-BE49-F238E27FC236}">
                <a16:creationId xmlns:a16="http://schemas.microsoft.com/office/drawing/2014/main" id="{799C4341-6A9E-C971-6716-B9055D6875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5907088" y="6470650"/>
            <a:ext cx="398462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F1290A9-212C-44D7-A113-86E91ED88EDA}" type="slidenum">
              <a:rPr lang="en-US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8E4B60-2DAD-0BF1-AFC2-467A41133E0D}"/>
              </a:ext>
            </a:extLst>
          </p:cNvPr>
          <p:cNvSpPr txBox="1"/>
          <p:nvPr/>
        </p:nvSpPr>
        <p:spPr>
          <a:xfrm>
            <a:off x="622300" y="328613"/>
            <a:ext cx="3663950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cap="all" dirty="0">
                <a:latin typeface="+mn-lt"/>
                <a:cs typeface="+mn-cs"/>
              </a:rPr>
              <a:t>Club board</a:t>
            </a:r>
          </a:p>
        </p:txBody>
      </p:sp>
      <p:sp>
        <p:nvSpPr>
          <p:cNvPr id="13317" name="TextBox 70">
            <a:extLst>
              <a:ext uri="{FF2B5EF4-FFF2-40B4-BE49-F238E27FC236}">
                <a16:creationId xmlns:a16="http://schemas.microsoft.com/office/drawing/2014/main" id="{49A7C961-BFF4-FC37-AA07-19E3DBA4E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4100" y="4865688"/>
            <a:ext cx="46482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baseline="30000"/>
              <a:t>1</a:t>
            </a:r>
            <a:r>
              <a:rPr lang="en-US" altLang="en-US" sz="1800"/>
              <a:t>Has previously served 1 year as Board member. </a:t>
            </a:r>
          </a:p>
        </p:txBody>
      </p:sp>
      <p:grpSp>
        <p:nvGrpSpPr>
          <p:cNvPr id="13318" name="Group 7">
            <a:extLst>
              <a:ext uri="{FF2B5EF4-FFF2-40B4-BE49-F238E27FC236}">
                <a16:creationId xmlns:a16="http://schemas.microsoft.com/office/drawing/2014/main" id="{48EBB83A-D929-0402-DB89-AC946CC55446}"/>
              </a:ext>
            </a:extLst>
          </p:cNvPr>
          <p:cNvGrpSpPr>
            <a:grpSpLocks/>
          </p:cNvGrpSpPr>
          <p:nvPr/>
        </p:nvGrpSpPr>
        <p:grpSpPr bwMode="auto">
          <a:xfrm>
            <a:off x="1871663" y="1168400"/>
            <a:ext cx="9521825" cy="3441700"/>
            <a:chOff x="1870895" y="1109478"/>
            <a:chExt cx="9523293" cy="3441327"/>
          </a:xfrm>
        </p:grpSpPr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0571331-1982-0A3C-7302-443E873F176E}"/>
                </a:ext>
              </a:extLst>
            </p:cNvPr>
            <p:cNvCxnSpPr/>
            <p:nvPr/>
          </p:nvCxnSpPr>
          <p:spPr>
            <a:xfrm flipV="1">
              <a:off x="1870895" y="4365088"/>
              <a:ext cx="450920" cy="1587"/>
            </a:xfrm>
            <a:prstGeom prst="line">
              <a:avLst/>
            </a:prstGeom>
            <a:ln w="50800" cmpd="sng">
              <a:solidFill>
                <a:srgbClr val="396FA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321" name="Group 86">
              <a:extLst>
                <a:ext uri="{FF2B5EF4-FFF2-40B4-BE49-F238E27FC236}">
                  <a16:creationId xmlns:a16="http://schemas.microsoft.com/office/drawing/2014/main" id="{8A5A1FBC-5C6F-464A-9612-626ED79C79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70895" y="1109478"/>
              <a:ext cx="9523293" cy="3441327"/>
              <a:chOff x="2310092" y="1505431"/>
              <a:chExt cx="8966756" cy="3441327"/>
            </a:xfrm>
          </p:grpSpPr>
          <p:sp>
            <p:nvSpPr>
              <p:cNvPr id="9" name="Flowchart: Process 8">
                <a:extLst>
                  <a:ext uri="{FF2B5EF4-FFF2-40B4-BE49-F238E27FC236}">
                    <a16:creationId xmlns:a16="http://schemas.microsoft.com/office/drawing/2014/main" id="{2846D996-DFA7-2293-05C0-471CD30FFA3B}"/>
                  </a:ext>
                </a:extLst>
              </p:cNvPr>
              <p:cNvSpPr/>
              <p:nvPr/>
            </p:nvSpPr>
            <p:spPr>
              <a:xfrm>
                <a:off x="5036895" y="1505431"/>
                <a:ext cx="2571327" cy="612709"/>
              </a:xfrm>
              <a:prstGeom prst="flowChartProcess">
                <a:avLst/>
              </a:prstGeom>
              <a:noFill/>
              <a:ln w="508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sp>
            <p:nvSpPr>
              <p:cNvPr id="13323" name="TextBox 9">
                <a:extLst>
                  <a:ext uri="{FF2B5EF4-FFF2-40B4-BE49-F238E27FC236}">
                    <a16:creationId xmlns:a16="http://schemas.microsoft.com/office/drawing/2014/main" id="{F3A5D206-9C90-9433-E360-A2380BD037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60317" y="1577229"/>
                <a:ext cx="2571750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2400"/>
                  <a:t>President</a:t>
                </a:r>
                <a:r>
                  <a:rPr lang="en-US" altLang="en-US" sz="2400" baseline="30000"/>
                  <a:t>1</a:t>
                </a:r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ACC3820C-45EE-768A-D80F-22491CD54214}"/>
                  </a:ext>
                </a:extLst>
              </p:cNvPr>
              <p:cNvCxnSpPr/>
              <p:nvPr/>
            </p:nvCxnSpPr>
            <p:spPr>
              <a:xfrm>
                <a:off x="6322558" y="2121314"/>
                <a:ext cx="0" cy="758743"/>
              </a:xfrm>
              <a:prstGeom prst="line">
                <a:avLst/>
              </a:prstGeom>
              <a:ln w="50800" cmpd="sng">
                <a:solidFill>
                  <a:srgbClr val="396F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C2A2BD7-A4CA-7C8A-ECA9-B9ADA0F21F9F}"/>
                  </a:ext>
                </a:extLst>
              </p:cNvPr>
              <p:cNvCxnSpPr/>
              <p:nvPr/>
            </p:nvCxnSpPr>
            <p:spPr>
              <a:xfrm>
                <a:off x="2310092" y="2880057"/>
                <a:ext cx="7820123" cy="15873"/>
              </a:xfrm>
              <a:prstGeom prst="line">
                <a:avLst/>
              </a:prstGeom>
              <a:ln w="50800" cmpd="sng">
                <a:solidFill>
                  <a:srgbClr val="396F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DF5256BC-1731-2427-22B5-21179681DCB1}"/>
                  </a:ext>
                </a:extLst>
              </p:cNvPr>
              <p:cNvCxnSpPr/>
              <p:nvPr/>
            </p:nvCxnSpPr>
            <p:spPr>
              <a:xfrm>
                <a:off x="4867964" y="2870533"/>
                <a:ext cx="0" cy="758743"/>
              </a:xfrm>
              <a:prstGeom prst="line">
                <a:avLst/>
              </a:prstGeom>
              <a:ln w="50800" cmpd="sng">
                <a:solidFill>
                  <a:srgbClr val="396F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FF274DD3-022B-2017-4DB9-F267B36FE5D0}"/>
                  </a:ext>
                </a:extLst>
              </p:cNvPr>
              <p:cNvCxnSpPr/>
              <p:nvPr/>
            </p:nvCxnSpPr>
            <p:spPr>
              <a:xfrm>
                <a:off x="6705267" y="2870533"/>
                <a:ext cx="0" cy="809537"/>
              </a:xfrm>
              <a:prstGeom prst="line">
                <a:avLst/>
              </a:prstGeom>
              <a:ln w="50800" cmpd="sng">
                <a:solidFill>
                  <a:srgbClr val="396F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6E2C7A9-9B79-83AE-617E-DD9E172A3308}"/>
                  </a:ext>
                </a:extLst>
              </p:cNvPr>
              <p:cNvCxnSpPr/>
              <p:nvPr/>
            </p:nvCxnSpPr>
            <p:spPr>
              <a:xfrm>
                <a:off x="8445398" y="2905454"/>
                <a:ext cx="0" cy="758743"/>
              </a:xfrm>
              <a:prstGeom prst="line">
                <a:avLst/>
              </a:prstGeom>
              <a:ln w="50800" cmpd="sng">
                <a:solidFill>
                  <a:srgbClr val="396F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Flowchart: Process 27">
                <a:extLst>
                  <a:ext uri="{FF2B5EF4-FFF2-40B4-BE49-F238E27FC236}">
                    <a16:creationId xmlns:a16="http://schemas.microsoft.com/office/drawing/2014/main" id="{8520313E-7CBB-09CD-F343-C17535612521}"/>
                  </a:ext>
                </a:extLst>
              </p:cNvPr>
              <p:cNvSpPr/>
              <p:nvPr/>
            </p:nvSpPr>
            <p:spPr>
              <a:xfrm>
                <a:off x="4648206" y="3648324"/>
                <a:ext cx="1275198" cy="460325"/>
              </a:xfrm>
              <a:prstGeom prst="flowChartProcess">
                <a:avLst/>
              </a:prstGeom>
              <a:noFill/>
              <a:ln w="508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>
                    <a:solidFill>
                      <a:schemeClr val="tx1"/>
                    </a:solidFill>
                  </a:rPr>
                  <a:t>Director(s)</a:t>
                </a:r>
                <a:endParaRPr lang="en-US" baseline="30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30" name="TextBox 32">
                <a:extLst>
                  <a:ext uri="{FF2B5EF4-FFF2-40B4-BE49-F238E27FC236}">
                    <a16:creationId xmlns:a16="http://schemas.microsoft.com/office/drawing/2014/main" id="{80E3CCB1-B00B-FE69-31C1-0CAF5B25E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04756" y="3771170"/>
                <a:ext cx="1544535" cy="3000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75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President-Elect</a:t>
                </a:r>
              </a:p>
            </p:txBody>
          </p:sp>
          <p:sp>
            <p:nvSpPr>
              <p:cNvPr id="27" name="Flowchart: Process 26">
                <a:extLst>
                  <a:ext uri="{FF2B5EF4-FFF2-40B4-BE49-F238E27FC236}">
                    <a16:creationId xmlns:a16="http://schemas.microsoft.com/office/drawing/2014/main" id="{02EBF8EC-26B6-5C4B-20DF-A98BDD5E2D39}"/>
                  </a:ext>
                </a:extLst>
              </p:cNvPr>
              <p:cNvSpPr/>
              <p:nvPr/>
            </p:nvSpPr>
            <p:spPr>
              <a:xfrm>
                <a:off x="2739144" y="3648324"/>
                <a:ext cx="1421705" cy="476198"/>
              </a:xfrm>
              <a:prstGeom prst="flowChartProcess">
                <a:avLst/>
              </a:prstGeom>
              <a:noFill/>
              <a:ln w="508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/>
              </a:p>
            </p:txBody>
          </p:sp>
          <p:grpSp>
            <p:nvGrpSpPr>
              <p:cNvPr id="13332" name="Group 35">
                <a:extLst>
                  <a:ext uri="{FF2B5EF4-FFF2-40B4-BE49-F238E27FC236}">
                    <a16:creationId xmlns:a16="http://schemas.microsoft.com/office/drawing/2014/main" id="{B676F412-C1D2-67EC-0766-0D4E9D7A2C5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924812" y="2870353"/>
                <a:ext cx="1352036" cy="1558690"/>
                <a:chOff x="10963595" y="2840348"/>
                <a:chExt cx="1352036" cy="1558690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D78044E5-4F38-CCAC-6BE6-E593CDE8BEF3}"/>
                    </a:ext>
                  </a:extLst>
                </p:cNvPr>
                <p:cNvCxnSpPr/>
                <p:nvPr/>
              </p:nvCxnSpPr>
              <p:spPr>
                <a:xfrm>
                  <a:off x="11170493" y="2840528"/>
                  <a:ext cx="0" cy="758743"/>
                </a:xfrm>
                <a:prstGeom prst="line">
                  <a:avLst/>
                </a:prstGeom>
                <a:ln w="50800" cmpd="sng">
                  <a:solidFill>
                    <a:srgbClr val="396FAB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Flowchart: Process 31">
                  <a:extLst>
                    <a:ext uri="{FF2B5EF4-FFF2-40B4-BE49-F238E27FC236}">
                      <a16:creationId xmlns:a16="http://schemas.microsoft.com/office/drawing/2014/main" id="{B120D60E-197D-C1E0-FE95-03C9C6B17306}"/>
                    </a:ext>
                  </a:extLst>
                </p:cNvPr>
                <p:cNvSpPr/>
                <p:nvPr/>
              </p:nvSpPr>
              <p:spPr>
                <a:xfrm>
                  <a:off x="10964189" y="3624668"/>
                  <a:ext cx="1233340" cy="766680"/>
                </a:xfrm>
                <a:prstGeom prst="flowChartProcess">
                  <a:avLst/>
                </a:prstGeom>
                <a:noFill/>
                <a:ln w="508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3342" name="TextBox 34">
                  <a:extLst>
                    <a:ext uri="{FF2B5EF4-FFF2-40B4-BE49-F238E27FC236}">
                      <a16:creationId xmlns:a16="http://schemas.microsoft.com/office/drawing/2014/main" id="{6F11E429-14B0-9B88-03C3-8272F4F1B74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034990" y="3683457"/>
                  <a:ext cx="1280641" cy="715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75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/>
                    <a:t>Immediate</a:t>
                  </a:r>
                </a:p>
                <a:p>
                  <a:pPr eaLnBrk="1" hangingPunct="1">
                    <a:lnSpc>
                      <a:spcPct val="75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/>
                    <a:t>Past President</a:t>
                  </a:r>
                  <a:endParaRPr lang="en-US" altLang="en-US" sz="1800" baseline="30000"/>
                </a:p>
              </p:txBody>
            </p:sp>
          </p:grpSp>
          <p:sp>
            <p:nvSpPr>
              <p:cNvPr id="43" name="Flowchart: Process 42">
                <a:extLst>
                  <a:ext uri="{FF2B5EF4-FFF2-40B4-BE49-F238E27FC236}">
                    <a16:creationId xmlns:a16="http://schemas.microsoft.com/office/drawing/2014/main" id="{1D494D5E-93B9-52CE-9064-200EE570519C}"/>
                  </a:ext>
                </a:extLst>
              </p:cNvPr>
              <p:cNvSpPr/>
              <p:nvPr/>
            </p:nvSpPr>
            <p:spPr>
              <a:xfrm>
                <a:off x="6501953" y="3664197"/>
                <a:ext cx="1163077" cy="460325"/>
              </a:xfrm>
              <a:prstGeom prst="flowChartProcess">
                <a:avLst/>
              </a:prstGeom>
              <a:noFill/>
              <a:ln w="508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Secretary</a:t>
                </a:r>
              </a:p>
            </p:txBody>
          </p:sp>
          <p:sp>
            <p:nvSpPr>
              <p:cNvPr id="44" name="Flowchart: Process 43">
                <a:extLst>
                  <a:ext uri="{FF2B5EF4-FFF2-40B4-BE49-F238E27FC236}">
                    <a16:creationId xmlns:a16="http://schemas.microsoft.com/office/drawing/2014/main" id="{2F07F829-1E84-78FF-890F-344C04F29B5B}"/>
                  </a:ext>
                </a:extLst>
              </p:cNvPr>
              <p:cNvSpPr/>
              <p:nvPr/>
            </p:nvSpPr>
            <p:spPr>
              <a:xfrm>
                <a:off x="8213679" y="3664197"/>
                <a:ext cx="1161583" cy="460325"/>
              </a:xfrm>
              <a:prstGeom prst="flowChartProcess">
                <a:avLst/>
              </a:prstGeom>
              <a:noFill/>
              <a:ln w="50800"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>
                    <a:solidFill>
                      <a:schemeClr val="tx1"/>
                    </a:solidFill>
                  </a:rPr>
                  <a:t>Treasurer</a:t>
                </a:r>
              </a:p>
            </p:txBody>
          </p: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EA8DEB1D-E9FD-23CE-393F-CAACB1D7A9EB}"/>
                  </a:ext>
                </a:extLst>
              </p:cNvPr>
              <p:cNvCxnSpPr/>
              <p:nvPr/>
            </p:nvCxnSpPr>
            <p:spPr>
              <a:xfrm flipH="1">
                <a:off x="2326536" y="2873708"/>
                <a:ext cx="2990" cy="1907968"/>
              </a:xfrm>
              <a:prstGeom prst="line">
                <a:avLst/>
              </a:prstGeom>
              <a:ln w="50800" cmpd="sng">
                <a:solidFill>
                  <a:srgbClr val="396F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B55EC426-E3F6-8158-4B74-C93370F13C7B}"/>
                  </a:ext>
                </a:extLst>
              </p:cNvPr>
              <p:cNvCxnSpPr/>
              <p:nvPr/>
            </p:nvCxnSpPr>
            <p:spPr>
              <a:xfrm flipV="1">
                <a:off x="2342981" y="3905471"/>
                <a:ext cx="396163" cy="6349"/>
              </a:xfrm>
              <a:prstGeom prst="line">
                <a:avLst/>
              </a:prstGeom>
              <a:ln w="50800" cmpd="sng">
                <a:solidFill>
                  <a:srgbClr val="396FA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337" name="Group 78">
                <a:extLst>
                  <a:ext uri="{FF2B5EF4-FFF2-40B4-BE49-F238E27FC236}">
                    <a16:creationId xmlns:a16="http://schemas.microsoft.com/office/drawing/2014/main" id="{7BCF0980-3C05-4963-2314-B50EE2BCBE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45065" y="4495137"/>
                <a:ext cx="1463916" cy="451621"/>
                <a:chOff x="2745065" y="3327296"/>
                <a:chExt cx="1463916" cy="451621"/>
              </a:xfrm>
            </p:grpSpPr>
            <p:sp>
              <p:nvSpPr>
                <p:cNvPr id="80" name="Flowchart: Process 79">
                  <a:extLst>
                    <a:ext uri="{FF2B5EF4-FFF2-40B4-BE49-F238E27FC236}">
                      <a16:creationId xmlns:a16="http://schemas.microsoft.com/office/drawing/2014/main" id="{33B8FFAC-09CD-3A5F-149F-99CDF2DA99D2}"/>
                    </a:ext>
                  </a:extLst>
                </p:cNvPr>
                <p:cNvSpPr/>
                <p:nvPr/>
              </p:nvSpPr>
              <p:spPr>
                <a:xfrm>
                  <a:off x="2748114" y="3326529"/>
                  <a:ext cx="1420210" cy="452388"/>
                </a:xfrm>
                <a:prstGeom prst="flowChartProcess">
                  <a:avLst/>
                </a:prstGeom>
                <a:noFill/>
                <a:ln w="50800" cmpd="sng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13339" name="TextBox 80">
                  <a:extLst>
                    <a:ext uri="{FF2B5EF4-FFF2-40B4-BE49-F238E27FC236}">
                      <a16:creationId xmlns:a16="http://schemas.microsoft.com/office/drawing/2014/main" id="{0869BC6B-6019-9A8A-CF5D-DA127CC5B6F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745065" y="3439694"/>
                  <a:ext cx="1463916" cy="30905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lnSpc>
                      <a:spcPct val="75000"/>
                    </a:lnSpc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800"/>
                    <a:t>Vice President</a:t>
                  </a:r>
                  <a:endParaRPr lang="en-US" altLang="en-US" sz="1400"/>
                </a:p>
              </p:txBody>
            </p:sp>
          </p:grpSp>
        </p:grpSp>
      </p:grpSp>
      <p:sp>
        <p:nvSpPr>
          <p:cNvPr id="46" name="Freeform 45">
            <a:extLst>
              <a:ext uri="{FF2B5EF4-FFF2-40B4-BE49-F238E27FC236}">
                <a16:creationId xmlns:a16="http://schemas.microsoft.com/office/drawing/2014/main" id="{4C12DFCD-419C-F389-E891-4C192878C087}"/>
              </a:ext>
            </a:extLst>
          </p:cNvPr>
          <p:cNvSpPr/>
          <p:nvPr/>
        </p:nvSpPr>
        <p:spPr>
          <a:xfrm>
            <a:off x="0" y="6305550"/>
            <a:ext cx="12192000" cy="498475"/>
          </a:xfrm>
          <a:custGeom>
            <a:avLst/>
            <a:gdLst>
              <a:gd name="connsiteX0" fmla="*/ 0 w 7877585"/>
              <a:gd name="connsiteY0" fmla="*/ 329309 h 518389"/>
              <a:gd name="connsiteX1" fmla="*/ 435429 w 7877585"/>
              <a:gd name="connsiteY1" fmla="*/ 176909 h 518389"/>
              <a:gd name="connsiteX2" fmla="*/ 965200 w 7877585"/>
              <a:gd name="connsiteY2" fmla="*/ 162395 h 518389"/>
              <a:gd name="connsiteX3" fmla="*/ 1705429 w 7877585"/>
              <a:gd name="connsiteY3" fmla="*/ 358338 h 518389"/>
              <a:gd name="connsiteX4" fmla="*/ 2540000 w 7877585"/>
              <a:gd name="connsiteY4" fmla="*/ 496224 h 518389"/>
              <a:gd name="connsiteX5" fmla="*/ 3338286 w 7877585"/>
              <a:gd name="connsiteY5" fmla="*/ 372852 h 518389"/>
              <a:gd name="connsiteX6" fmla="*/ 3984172 w 7877585"/>
              <a:gd name="connsiteY6" fmla="*/ 162395 h 518389"/>
              <a:gd name="connsiteX7" fmla="*/ 4615543 w 7877585"/>
              <a:gd name="connsiteY7" fmla="*/ 2738 h 518389"/>
              <a:gd name="connsiteX8" fmla="*/ 5384800 w 7877585"/>
              <a:gd name="connsiteY8" fmla="*/ 75309 h 518389"/>
              <a:gd name="connsiteX9" fmla="*/ 5987143 w 7877585"/>
              <a:gd name="connsiteY9" fmla="*/ 249481 h 518389"/>
              <a:gd name="connsiteX10" fmla="*/ 6683829 w 7877585"/>
              <a:gd name="connsiteY10" fmla="*/ 445424 h 518389"/>
              <a:gd name="connsiteX11" fmla="*/ 7366000 w 7877585"/>
              <a:gd name="connsiteY11" fmla="*/ 517995 h 518389"/>
              <a:gd name="connsiteX12" fmla="*/ 7830457 w 7877585"/>
              <a:gd name="connsiteY12" fmla="*/ 474452 h 518389"/>
              <a:gd name="connsiteX13" fmla="*/ 7837714 w 7877585"/>
              <a:gd name="connsiteY13" fmla="*/ 474452 h 518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877585" h="518389">
                <a:moveTo>
                  <a:pt x="0" y="329309"/>
                </a:moveTo>
                <a:cubicBezTo>
                  <a:pt x="137281" y="267018"/>
                  <a:pt x="274562" y="204728"/>
                  <a:pt x="435429" y="176909"/>
                </a:cubicBezTo>
                <a:cubicBezTo>
                  <a:pt x="596296" y="149090"/>
                  <a:pt x="753533" y="132157"/>
                  <a:pt x="965200" y="162395"/>
                </a:cubicBezTo>
                <a:cubicBezTo>
                  <a:pt x="1176867" y="192633"/>
                  <a:pt x="1442962" y="302700"/>
                  <a:pt x="1705429" y="358338"/>
                </a:cubicBezTo>
                <a:cubicBezTo>
                  <a:pt x="1967896" y="413976"/>
                  <a:pt x="2267857" y="493805"/>
                  <a:pt x="2540000" y="496224"/>
                </a:cubicBezTo>
                <a:cubicBezTo>
                  <a:pt x="2812143" y="498643"/>
                  <a:pt x="3097591" y="428490"/>
                  <a:pt x="3338286" y="372852"/>
                </a:cubicBezTo>
                <a:cubicBezTo>
                  <a:pt x="3578981" y="317214"/>
                  <a:pt x="3771296" y="224081"/>
                  <a:pt x="3984172" y="162395"/>
                </a:cubicBezTo>
                <a:cubicBezTo>
                  <a:pt x="4197048" y="100709"/>
                  <a:pt x="4382105" y="17252"/>
                  <a:pt x="4615543" y="2738"/>
                </a:cubicBezTo>
                <a:cubicBezTo>
                  <a:pt x="4848981" y="-11776"/>
                  <a:pt x="5156200" y="34185"/>
                  <a:pt x="5384800" y="75309"/>
                </a:cubicBezTo>
                <a:cubicBezTo>
                  <a:pt x="5613400" y="116433"/>
                  <a:pt x="5987143" y="249481"/>
                  <a:pt x="5987143" y="249481"/>
                </a:cubicBezTo>
                <a:cubicBezTo>
                  <a:pt x="6203648" y="311167"/>
                  <a:pt x="6454020" y="400672"/>
                  <a:pt x="6683829" y="445424"/>
                </a:cubicBezTo>
                <a:cubicBezTo>
                  <a:pt x="6913638" y="490176"/>
                  <a:pt x="7174895" y="513157"/>
                  <a:pt x="7366000" y="517995"/>
                </a:cubicBezTo>
                <a:cubicBezTo>
                  <a:pt x="7557105" y="522833"/>
                  <a:pt x="7751838" y="481709"/>
                  <a:pt x="7830457" y="474452"/>
                </a:cubicBezTo>
                <a:cubicBezTo>
                  <a:pt x="7909076" y="467195"/>
                  <a:pt x="7873395" y="470823"/>
                  <a:pt x="7837714" y="474452"/>
                </a:cubicBezTo>
              </a:path>
            </a:pathLst>
          </a:custGeom>
          <a:noFill/>
          <a:ln w="34925" cap="rnd">
            <a:solidFill>
              <a:srgbClr val="F0513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2075</TotalTime>
  <Words>719</Words>
  <Application>Microsoft Office PowerPoint</Application>
  <PresentationFormat>Widescreen</PresentationFormat>
  <Paragraphs>206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Trimble</dc:creator>
  <cp:lastModifiedBy>Jenny Bevin</cp:lastModifiedBy>
  <cp:revision>246</cp:revision>
  <dcterms:created xsi:type="dcterms:W3CDTF">2017-07-25T22:41:24Z</dcterms:created>
  <dcterms:modified xsi:type="dcterms:W3CDTF">2024-09-24T02:37:23Z</dcterms:modified>
</cp:coreProperties>
</file>