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36"/>
  </p:notesMasterIdLst>
  <p:sldIdLst>
    <p:sldId id="256" r:id="rId2"/>
    <p:sldId id="257" r:id="rId3"/>
    <p:sldId id="293" r:id="rId4"/>
    <p:sldId id="294" r:id="rId5"/>
    <p:sldId id="260" r:id="rId6"/>
    <p:sldId id="295" r:id="rId7"/>
    <p:sldId id="277" r:id="rId8"/>
    <p:sldId id="278" r:id="rId9"/>
    <p:sldId id="279" r:id="rId10"/>
    <p:sldId id="280" r:id="rId11"/>
    <p:sldId id="296" r:id="rId12"/>
    <p:sldId id="282" r:id="rId13"/>
    <p:sldId id="283" r:id="rId14"/>
    <p:sldId id="284" r:id="rId15"/>
    <p:sldId id="285" r:id="rId16"/>
    <p:sldId id="286" r:id="rId17"/>
    <p:sldId id="287" r:id="rId18"/>
    <p:sldId id="288" r:id="rId19"/>
    <p:sldId id="289" r:id="rId20"/>
    <p:sldId id="290" r:id="rId21"/>
    <p:sldId id="291" r:id="rId22"/>
    <p:sldId id="300" r:id="rId23"/>
    <p:sldId id="301" r:id="rId24"/>
    <p:sldId id="263" r:id="rId25"/>
    <p:sldId id="264" r:id="rId26"/>
    <p:sldId id="304" r:id="rId27"/>
    <p:sldId id="308" r:id="rId28"/>
    <p:sldId id="307" r:id="rId29"/>
    <p:sldId id="305" r:id="rId30"/>
    <p:sldId id="306" r:id="rId31"/>
    <p:sldId id="298" r:id="rId32"/>
    <p:sldId id="299" r:id="rId33"/>
    <p:sldId id="270" r:id="rId34"/>
    <p:sldId id="297" r:id="rId35"/>
  </p:sldIdLst>
  <p:sldSz cx="12192000" cy="6858000"/>
  <p:notesSz cx="7102475" cy="9388475"/>
  <p:custShowLst>
    <p:custShow name="Show #2" id="0">
      <p:sldLst>
        <p:sld r:id="rId2"/>
      </p:sldLst>
    </p:custShow>
  </p:custShow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303" autoAdjust="0"/>
  </p:normalViewPr>
  <p:slideViewPr>
    <p:cSldViewPr>
      <p:cViewPr varScale="1">
        <p:scale>
          <a:sx n="78" d="100"/>
          <a:sy n="78" d="100"/>
        </p:scale>
        <p:origin x="878" y="58"/>
      </p:cViewPr>
      <p:guideLst>
        <p:guide orient="horz" pos="2160"/>
        <p:guide pos="3840"/>
      </p:guideLst>
    </p:cSldViewPr>
  </p:slideViewPr>
  <p:notesTextViewPr>
    <p:cViewPr>
      <p:scale>
        <a:sx n="1" d="1"/>
        <a:sy n="1" d="1"/>
      </p:scale>
      <p:origin x="0" y="0"/>
    </p:cViewPr>
  </p:notesTextViewPr>
  <p:sorterViewPr>
    <p:cViewPr>
      <p:scale>
        <a:sx n="100" d="100"/>
        <a:sy n="100" d="100"/>
      </p:scale>
      <p:origin x="0" y="2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BF6E69F2-A36E-4FC8-9A31-653D937713F6}" type="datetimeFigureOut">
              <a:rPr lang="en-US" smtClean="0"/>
              <a:t>9/8/2024</a:t>
            </a:fld>
            <a:endParaRPr lang="en-US" dirty="0"/>
          </a:p>
        </p:txBody>
      </p:sp>
      <p:sp>
        <p:nvSpPr>
          <p:cNvPr id="4" name="Slide Image Placeholder 3"/>
          <p:cNvSpPr>
            <a:spLocks noGrp="1" noRot="1" noChangeAspect="1"/>
          </p:cNvSpPr>
          <p:nvPr>
            <p:ph type="sldImg" idx="2"/>
          </p:nvPr>
        </p:nvSpPr>
        <p:spPr>
          <a:xfrm>
            <a:off x="423863" y="704850"/>
            <a:ext cx="6254750"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36D0495C-A0C7-442D-A583-D10A29133917}" type="slidenum">
              <a:rPr lang="en-US" smtClean="0"/>
              <a:t>‹#›</a:t>
            </a:fld>
            <a:endParaRPr lang="en-US" dirty="0"/>
          </a:p>
        </p:txBody>
      </p:sp>
    </p:spTree>
    <p:extLst>
      <p:ext uri="{BB962C8B-B14F-4D97-AF65-F5344CB8AC3E}">
        <p14:creationId xmlns:p14="http://schemas.microsoft.com/office/powerpoint/2010/main" val="4066544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D0495C-A0C7-442D-A583-D10A29133917}" type="slidenum">
              <a:rPr lang="en-US" smtClean="0"/>
              <a:t>1</a:t>
            </a:fld>
            <a:endParaRPr lang="en-US" dirty="0"/>
          </a:p>
        </p:txBody>
      </p:sp>
    </p:spTree>
    <p:extLst>
      <p:ext uri="{BB962C8B-B14F-4D97-AF65-F5344CB8AC3E}">
        <p14:creationId xmlns:p14="http://schemas.microsoft.com/office/powerpoint/2010/main" val="1056521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28F81D-BD23-4C7D-90AB-9FD2F7E1A290}" type="datetimeFigureOut">
              <a:rPr lang="en-US" smtClean="0"/>
              <a:t>9/8/2024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A1E443-0DBC-4A9B-8F43-B60DF77EC499}" type="slidenum">
              <a:rPr lang="en-US" smtClean="0"/>
              <a:t>‹#›</a:t>
            </a:fld>
            <a:endParaRPr lang="en-US" dirty="0"/>
          </a:p>
        </p:txBody>
      </p:sp>
    </p:spTree>
    <p:extLst>
      <p:ext uri="{BB962C8B-B14F-4D97-AF65-F5344CB8AC3E}">
        <p14:creationId xmlns:p14="http://schemas.microsoft.com/office/powerpoint/2010/main" val="2597174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28F81D-BD23-4C7D-90AB-9FD2F7E1A290}" type="datetimeFigureOut">
              <a:rPr lang="en-US" smtClean="0"/>
              <a:t>9/8/2024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AA1E443-0DBC-4A9B-8F43-B60DF77EC499}" type="slidenum">
              <a:rPr lang="en-US" smtClean="0"/>
              <a:t>‹#›</a:t>
            </a:fld>
            <a:endParaRPr lang="en-US" dirty="0"/>
          </a:p>
        </p:txBody>
      </p:sp>
    </p:spTree>
    <p:extLst>
      <p:ext uri="{BB962C8B-B14F-4D97-AF65-F5344CB8AC3E}">
        <p14:creationId xmlns:p14="http://schemas.microsoft.com/office/powerpoint/2010/main" val="457332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28F81D-BD23-4C7D-90AB-9FD2F7E1A290}" type="datetimeFigureOut">
              <a:rPr lang="en-US" smtClean="0"/>
              <a:t>9/8/2024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AA1E443-0DBC-4A9B-8F43-B60DF77EC499}" type="slidenum">
              <a:rPr lang="en-US" smtClean="0"/>
              <a:t>‹#›</a:t>
            </a:fld>
            <a:endParaRPr lang="en-US" dirty="0"/>
          </a:p>
        </p:txBody>
      </p:sp>
    </p:spTree>
    <p:extLst>
      <p:ext uri="{BB962C8B-B14F-4D97-AF65-F5344CB8AC3E}">
        <p14:creationId xmlns:p14="http://schemas.microsoft.com/office/powerpoint/2010/main" val="4177792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28F81D-BD23-4C7D-90AB-9FD2F7E1A290}" type="datetimeFigureOut">
              <a:rPr lang="en-US" smtClean="0"/>
              <a:t>9/8/2024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A1E443-0DBC-4A9B-8F43-B60DF77EC499}" type="slidenum">
              <a:rPr lang="en-US" smtClean="0"/>
              <a:t>‹#›</a:t>
            </a:fld>
            <a:endParaRPr lang="en-US" dirty="0"/>
          </a:p>
        </p:txBody>
      </p:sp>
    </p:spTree>
    <p:extLst>
      <p:ext uri="{BB962C8B-B14F-4D97-AF65-F5344CB8AC3E}">
        <p14:creationId xmlns:p14="http://schemas.microsoft.com/office/powerpoint/2010/main" val="8365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28F81D-BD23-4C7D-90AB-9FD2F7E1A290}" type="datetimeFigureOut">
              <a:rPr lang="en-US" smtClean="0"/>
              <a:t>9/8/2024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A1E443-0DBC-4A9B-8F43-B60DF77EC499}" type="slidenum">
              <a:rPr lang="en-US" smtClean="0"/>
              <a:t>‹#›</a:t>
            </a:fld>
            <a:endParaRPr lang="en-US" dirty="0"/>
          </a:p>
        </p:txBody>
      </p:sp>
    </p:spTree>
    <p:extLst>
      <p:ext uri="{BB962C8B-B14F-4D97-AF65-F5344CB8AC3E}">
        <p14:creationId xmlns:p14="http://schemas.microsoft.com/office/powerpoint/2010/main" val="1209531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0928F81D-BD23-4C7D-90AB-9FD2F7E1A290}" type="datetimeFigureOut">
              <a:rPr lang="en-US" smtClean="0"/>
              <a:t>9/8/2024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AAA1E443-0DBC-4A9B-8F43-B60DF77EC499}" type="slidenum">
              <a:rPr lang="en-US" smtClean="0"/>
              <a:t>‹#›</a:t>
            </a:fld>
            <a:endParaRPr lang="en-US" dirty="0"/>
          </a:p>
        </p:txBody>
      </p:sp>
    </p:spTree>
    <p:extLst>
      <p:ext uri="{BB962C8B-B14F-4D97-AF65-F5344CB8AC3E}">
        <p14:creationId xmlns:p14="http://schemas.microsoft.com/office/powerpoint/2010/main" val="199263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0928F81D-BD23-4C7D-90AB-9FD2F7E1A290}" type="datetimeFigureOut">
              <a:rPr lang="en-US" smtClean="0"/>
              <a:t>9/8/2024</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AAA1E443-0DBC-4A9B-8F43-B60DF77EC499}" type="slidenum">
              <a:rPr lang="en-US" smtClean="0"/>
              <a:t>‹#›</a:t>
            </a:fld>
            <a:endParaRPr lang="en-US" dirty="0"/>
          </a:p>
        </p:txBody>
      </p:sp>
    </p:spTree>
    <p:extLst>
      <p:ext uri="{BB962C8B-B14F-4D97-AF65-F5344CB8AC3E}">
        <p14:creationId xmlns:p14="http://schemas.microsoft.com/office/powerpoint/2010/main" val="2412187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0928F81D-BD23-4C7D-90AB-9FD2F7E1A290}" type="datetimeFigureOut">
              <a:rPr lang="en-US" smtClean="0"/>
              <a:t>9/8/2024</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AAA1E443-0DBC-4A9B-8F43-B60DF77EC499}" type="slidenum">
              <a:rPr lang="en-US" smtClean="0"/>
              <a:t>‹#›</a:t>
            </a:fld>
            <a:endParaRPr lang="en-US" dirty="0"/>
          </a:p>
        </p:txBody>
      </p:sp>
    </p:spTree>
    <p:extLst>
      <p:ext uri="{BB962C8B-B14F-4D97-AF65-F5344CB8AC3E}">
        <p14:creationId xmlns:p14="http://schemas.microsoft.com/office/powerpoint/2010/main" val="354627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928F81D-BD23-4C7D-90AB-9FD2F7E1A290}" type="datetimeFigureOut">
              <a:rPr lang="en-US" smtClean="0"/>
              <a:t>9/8/2024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A1E443-0DBC-4A9B-8F43-B60DF77EC499}" type="slidenum">
              <a:rPr lang="en-US" smtClean="0"/>
              <a:t>‹#›</a:t>
            </a:fld>
            <a:endParaRPr lang="en-US" dirty="0"/>
          </a:p>
        </p:txBody>
      </p:sp>
    </p:spTree>
    <p:extLst>
      <p:ext uri="{BB962C8B-B14F-4D97-AF65-F5344CB8AC3E}">
        <p14:creationId xmlns:p14="http://schemas.microsoft.com/office/powerpoint/2010/main" val="3781942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0928F81D-BD23-4C7D-90AB-9FD2F7E1A290}" type="datetimeFigureOut">
              <a:rPr lang="en-US" smtClean="0"/>
              <a:t>9/8/2024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AAA1E443-0DBC-4A9B-8F43-B60DF77EC499}" type="slidenum">
              <a:rPr lang="en-US" smtClean="0"/>
              <a:t>‹#›</a:t>
            </a:fld>
            <a:endParaRPr lang="en-US" dirty="0"/>
          </a:p>
        </p:txBody>
      </p:sp>
    </p:spTree>
    <p:extLst>
      <p:ext uri="{BB962C8B-B14F-4D97-AF65-F5344CB8AC3E}">
        <p14:creationId xmlns:p14="http://schemas.microsoft.com/office/powerpoint/2010/main" val="2749841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0928F81D-BD23-4C7D-90AB-9FD2F7E1A290}" type="datetimeFigureOut">
              <a:rPr lang="en-US" smtClean="0"/>
              <a:t>9/8/2024</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AAA1E443-0DBC-4A9B-8F43-B60DF77EC499}" type="slidenum">
              <a:rPr lang="en-US" smtClean="0"/>
              <a:t>‹#›</a:t>
            </a:fld>
            <a:endParaRPr lang="en-US" dirty="0"/>
          </a:p>
        </p:txBody>
      </p:sp>
    </p:spTree>
    <p:extLst>
      <p:ext uri="{BB962C8B-B14F-4D97-AF65-F5344CB8AC3E}">
        <p14:creationId xmlns:p14="http://schemas.microsoft.com/office/powerpoint/2010/main" val="440581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0928F81D-BD23-4C7D-90AB-9FD2F7E1A290}" type="datetimeFigureOut">
              <a:rPr lang="en-US" smtClean="0"/>
              <a:t>9/8/2024</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AAA1E443-0DBC-4A9B-8F43-B60DF77EC499}" type="slidenum">
              <a:rPr lang="en-US" smtClean="0"/>
              <a:t>‹#›</a:t>
            </a:fld>
            <a:endParaRPr lang="en-US" dirty="0"/>
          </a:p>
        </p:txBody>
      </p:sp>
    </p:spTree>
    <p:extLst>
      <p:ext uri="{BB962C8B-B14F-4D97-AF65-F5344CB8AC3E}">
        <p14:creationId xmlns:p14="http://schemas.microsoft.com/office/powerpoint/2010/main" val="1320344277"/>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roberthalf.com/blog/salaries-and-skills/why-accounting-top-reasons-for-the-career-choice"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dezzain.com/business/emerging-accounting-trends-in-2018/"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8.png"/><Relationship Id="rId7" Type="http://schemas.openxmlformats.org/officeDocument/2006/relationships/image" Target="../media/image29.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thetrentonline.com/teach-kids-financial-responsibility/" TargetMode="External"/><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probutterfly.com/blog/the-beginner-s-guide-to-understanding-the-3-financial-statements" TargetMode="External"/><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vanndigit.com/tips-steps-follow-when-making-budget/" TargetMode="External"/><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bargainbabe.com/25-macys-gift-card-contest/" TargetMode="External"/><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mailto:Altrusa@altrusa.or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chaidir.web.id/2013/04/trik-menebak-tanggal-lahir.html" TargetMode="External"/><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www.wisegeek.com/what-does-a-managerial-accountant-do.htm" TargetMode="External"/><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www.videoblocks.com/video/computer-digital-secure-cyber-crime-trojan-virus-cyber-attack-smqjm7jpxj11fk334" TargetMode="External"/><Relationship Id="rId2" Type="http://schemas.openxmlformats.org/officeDocument/2006/relationships/image" Target="../media/image44.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hyperlink" Target="https://www.csoonline.com/article/3210912/is-cybercrime-the-greatest-threat-to-every-company-in-the-world.html" TargetMode="External"/><Relationship Id="rId2" Type="http://schemas.openxmlformats.org/officeDocument/2006/relationships/image" Target="../media/image45.jp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hyperlink" Target="http://www.altrusa.org/" TargetMode="External"/><Relationship Id="rId2" Type="http://schemas.openxmlformats.org/officeDocument/2006/relationships/image" Target="../media/image46.jpg"/><Relationship Id="rId1" Type="http://schemas.openxmlformats.org/officeDocument/2006/relationships/slideLayout" Target="../slideLayouts/slideLayout7.xml"/><Relationship Id="rId6" Type="http://schemas.openxmlformats.org/officeDocument/2006/relationships/hyperlink" Target="https://www.tvcc.edu/CAPS/zone.aspx?deptid=231&amp;zoneid=614" TargetMode="External"/><Relationship Id="rId5" Type="http://schemas.openxmlformats.org/officeDocument/2006/relationships/image" Target="../media/image47.png"/><Relationship Id="rId4" Type="http://schemas.openxmlformats.org/officeDocument/2006/relationships/hyperlink" Target="mailto:treasurer@altrusa.org"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umbrellaaccountants.com.au/packages/bookkeeping-accounting-tax-returns-one-package/" TargetMode="External"/><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accounting4me.co.nz/en/services/keeping-up-with-bookkeeping/" TargetMode="External"/><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Box 6"/>
          <p:cNvSpPr txBox="1"/>
          <p:nvPr/>
        </p:nvSpPr>
        <p:spPr>
          <a:xfrm>
            <a:off x="411480" y="3581400"/>
            <a:ext cx="7620000" cy="646331"/>
          </a:xfrm>
          <a:prstGeom prst="rect">
            <a:avLst/>
          </a:prstGeom>
          <a:noFill/>
        </p:spPr>
        <p:txBody>
          <a:bodyPr wrap="square" rtlCol="0">
            <a:spAutoFit/>
          </a:bodyPr>
          <a:lstStyle/>
          <a:p>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2024 Conference</a:t>
            </a:r>
          </a:p>
        </p:txBody>
      </p:sp>
      <p:sp>
        <p:nvSpPr>
          <p:cNvPr id="8" name="TextBox 7"/>
          <p:cNvSpPr txBox="1"/>
          <p:nvPr/>
        </p:nvSpPr>
        <p:spPr>
          <a:xfrm>
            <a:off x="381000" y="4649748"/>
            <a:ext cx="9144000" cy="1415772"/>
          </a:xfrm>
          <a:prstGeom prst="rect">
            <a:avLst/>
          </a:prstGeom>
          <a:noFill/>
        </p:spPr>
        <p:txBody>
          <a:bodyPr wrap="square" rtlCol="0">
            <a:spAutoFit/>
          </a:bodyPr>
          <a:lstStyle/>
          <a:p>
            <a:r>
              <a:rPr lang="en-US" sz="2800" dirty="0">
                <a:solidFill>
                  <a:schemeClr val="bg1"/>
                </a:solidFill>
                <a:latin typeface="Franklin Gothic Medium" panose="020B0603020102020204" pitchFamily="34" charset="0"/>
                <a:ea typeface="Tahoma" panose="020B0604030504040204" pitchFamily="34" charset="0"/>
                <a:cs typeface="Tahoma" panose="020B0604030504040204" pitchFamily="34" charset="0"/>
              </a:rPr>
              <a:t>Welcome to Altrusa </a:t>
            </a:r>
            <a:r>
              <a:rPr lang="en-US" sz="2800">
                <a:solidFill>
                  <a:schemeClr val="bg1"/>
                </a:solidFill>
                <a:latin typeface="Franklin Gothic Medium" panose="020B0603020102020204" pitchFamily="34" charset="0"/>
                <a:ea typeface="Tahoma" panose="020B0604030504040204" pitchFamily="34" charset="0"/>
                <a:cs typeface="Tahoma" panose="020B0604030504040204" pitchFamily="34" charset="0"/>
              </a:rPr>
              <a:t>District </a:t>
            </a:r>
          </a:p>
          <a:p>
            <a:r>
              <a:rPr lang="en-US" sz="4000" b="1">
                <a:solidFill>
                  <a:schemeClr val="bg1"/>
                </a:solidFill>
                <a:latin typeface="Tahoma" panose="020B0604030504040204" pitchFamily="34" charset="0"/>
                <a:ea typeface="Tahoma" panose="020B0604030504040204" pitchFamily="34" charset="0"/>
                <a:cs typeface="Tahoma" panose="020B0604030504040204" pitchFamily="34" charset="0"/>
              </a:rPr>
              <a:t>TREASURERS </a:t>
            </a: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WORKSHOP</a:t>
            </a:r>
            <a:endParaRPr lang="en-US" sz="4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endParaRPr lang="en-US" dirty="0"/>
          </a:p>
        </p:txBody>
      </p:sp>
      <p:pic>
        <p:nvPicPr>
          <p:cNvPr id="16" name="Picture 15">
            <a:extLst>
              <a:ext uri="{FF2B5EF4-FFF2-40B4-BE49-F238E27FC236}">
                <a16:creationId xmlns:a16="http://schemas.microsoft.com/office/drawing/2014/main" id="{57A551FE-AB1E-420F-8ECA-6860C10DAB8E}"/>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6522" r="34633"/>
          <a:stretch/>
        </p:blipFill>
        <p:spPr>
          <a:xfrm>
            <a:off x="9296400" y="762000"/>
            <a:ext cx="2895600" cy="5334000"/>
          </a:xfrm>
          <a:prstGeom prst="rect">
            <a:avLst/>
          </a:prstGeom>
        </p:spPr>
      </p:pic>
    </p:spTree>
    <p:extLst>
      <p:ext uri="{BB962C8B-B14F-4D97-AF65-F5344CB8AC3E}">
        <p14:creationId xmlns:p14="http://schemas.microsoft.com/office/powerpoint/2010/main" val="1969980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D3EE9E-1B49-4AE9-A6F4-610971859AB1}"/>
              </a:ext>
            </a:extLst>
          </p:cNvPr>
          <p:cNvSpPr/>
          <p:nvPr/>
        </p:nvSpPr>
        <p:spPr>
          <a:xfrm>
            <a:off x="-16933" y="0"/>
            <a:ext cx="12192000" cy="1800493"/>
          </a:xfrm>
          <a:prstGeom prst="rect">
            <a:avLst/>
          </a:prstGeom>
          <a:solidFill>
            <a:schemeClr val="accent1"/>
          </a:solidFill>
        </p:spPr>
        <p:txBody>
          <a:bodyPr wrap="square">
            <a:spAutoFit/>
          </a:bodyPr>
          <a:lstStyle/>
          <a:p>
            <a:pPr algn="ctr" defTabSz="914400">
              <a:buClr>
                <a:schemeClr val="accent1"/>
              </a:buClr>
              <a:buSzPct val="160000"/>
            </a:pPr>
            <a:endParaRPr lang="en-US" sz="1100" dirty="0">
              <a:solidFill>
                <a:schemeClr val="bg1"/>
              </a:solidFill>
              <a:latin typeface="Franklin Gothic Medium" panose="020B0603020102020204" pitchFamily="34" charset="0"/>
            </a:endParaRPr>
          </a:p>
          <a:p>
            <a:pPr algn="ctr" defTabSz="914400">
              <a:buClr>
                <a:schemeClr val="accent1"/>
              </a:buClr>
              <a:buSzPct val="160000"/>
            </a:pP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USE THE </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“EDIT” </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LINK TO ADJUST ROLES THAT ALREADY EXIST. </a:t>
            </a:r>
          </a:p>
          <a:p>
            <a:pPr algn="ctr" defTabSz="914400">
              <a:buClr>
                <a:schemeClr val="accent1"/>
              </a:buClr>
              <a:buSzPct val="160000"/>
            </a:pPr>
            <a:r>
              <a:rPr lang="en-US" sz="2800" dirty="0">
                <a:solidFill>
                  <a:schemeClr val="bg1"/>
                </a:solidFill>
                <a:latin typeface="Franklin Gothic Medium" panose="020B0603020102020204" pitchFamily="34" charset="0"/>
              </a:rPr>
              <a:t>If member’s term has no end date, or needs to be adjusted, </a:t>
            </a:r>
          </a:p>
          <a:p>
            <a:pPr algn="ctr" defTabSz="914400">
              <a:spcAft>
                <a:spcPts val="600"/>
              </a:spcAft>
              <a:buClr>
                <a:schemeClr val="accent1"/>
              </a:buClr>
              <a:buSzPct val="160000"/>
            </a:pPr>
            <a:r>
              <a:rPr lang="en-US" sz="2800" dirty="0">
                <a:solidFill>
                  <a:schemeClr val="bg1"/>
                </a:solidFill>
                <a:latin typeface="Franklin Gothic Medium" panose="020B0603020102020204" pitchFamily="34" charset="0"/>
              </a:rPr>
              <a:t>use the edit feature  instead of removing a position. </a:t>
            </a:r>
          </a:p>
          <a:p>
            <a:pPr algn="ctr" defTabSz="914400">
              <a:spcAft>
                <a:spcPts val="600"/>
              </a:spcAft>
              <a:buClr>
                <a:schemeClr val="accent1"/>
              </a:buClr>
              <a:buSzPct val="160000"/>
            </a:pPr>
            <a:endParaRPr lang="en-US" sz="1100" dirty="0">
              <a:solidFill>
                <a:schemeClr val="bg1"/>
              </a:solidFill>
              <a:latin typeface="Franklin Gothic Medium" panose="020B0603020102020204" pitchFamily="34" charset="0"/>
            </a:endParaRPr>
          </a:p>
        </p:txBody>
      </p:sp>
      <p:pic>
        <p:nvPicPr>
          <p:cNvPr id="3" name="Picture 2">
            <a:extLst>
              <a:ext uri="{FF2B5EF4-FFF2-40B4-BE49-F238E27FC236}">
                <a16:creationId xmlns:a16="http://schemas.microsoft.com/office/drawing/2014/main" id="{D404EC40-7AB5-4EDF-BB95-410BA7426B60}"/>
              </a:ext>
            </a:extLst>
          </p:cNvPr>
          <p:cNvPicPr>
            <a:picLocks noChangeAspect="1"/>
          </p:cNvPicPr>
          <p:nvPr/>
        </p:nvPicPr>
        <p:blipFill rotWithShape="1">
          <a:blip r:embed="rId2"/>
          <a:srcRect l="17354" t="23338" r="14971" b="27448"/>
          <a:stretch/>
        </p:blipFill>
        <p:spPr>
          <a:xfrm>
            <a:off x="1735667" y="1905000"/>
            <a:ext cx="8686800" cy="4343400"/>
          </a:xfrm>
          <a:prstGeom prst="rect">
            <a:avLst/>
          </a:prstGeom>
          <a:ln>
            <a:solidFill>
              <a:schemeClr val="tx1"/>
            </a:solidFill>
          </a:ln>
        </p:spPr>
      </p:pic>
      <p:sp>
        <p:nvSpPr>
          <p:cNvPr id="4" name="Rectangle 3">
            <a:extLst>
              <a:ext uri="{FF2B5EF4-FFF2-40B4-BE49-F238E27FC236}">
                <a16:creationId xmlns:a16="http://schemas.microsoft.com/office/drawing/2014/main" id="{FF6062D6-676D-46F3-9718-0F27BDAF4561}"/>
              </a:ext>
            </a:extLst>
          </p:cNvPr>
          <p:cNvSpPr/>
          <p:nvPr/>
        </p:nvSpPr>
        <p:spPr>
          <a:xfrm>
            <a:off x="0" y="6352907"/>
            <a:ext cx="11887200" cy="400110"/>
          </a:xfrm>
          <a:prstGeom prst="rect">
            <a:avLst/>
          </a:prstGeom>
        </p:spPr>
        <p:txBody>
          <a:bodyPr wrap="square">
            <a:spAutoFit/>
          </a:bodyPr>
          <a:lstStyle/>
          <a:p>
            <a:pPr algn="ctr" defTabSz="914400">
              <a:buClr>
                <a:schemeClr val="accent1"/>
              </a:buClr>
              <a:buSzPct val="160000"/>
            </a:pPr>
            <a:r>
              <a:rPr lang="en-US" sz="2000" b="1" dirty="0">
                <a:solidFill>
                  <a:srgbClr val="FF0000"/>
                </a:solidFill>
                <a:latin typeface="Franklin Gothic Medium" panose="020B0603020102020204" pitchFamily="34" charset="0"/>
              </a:rPr>
              <a:t>We would like past roles to remain listed so there is a record of positions each member has held.</a:t>
            </a:r>
          </a:p>
        </p:txBody>
      </p:sp>
      <p:sp>
        <p:nvSpPr>
          <p:cNvPr id="5" name="Arrow: Down 4">
            <a:extLst>
              <a:ext uri="{FF2B5EF4-FFF2-40B4-BE49-F238E27FC236}">
                <a16:creationId xmlns:a16="http://schemas.microsoft.com/office/drawing/2014/main" id="{3DF1F390-FB99-47F3-9D95-B2E788C137DC}"/>
              </a:ext>
            </a:extLst>
          </p:cNvPr>
          <p:cNvSpPr/>
          <p:nvPr/>
        </p:nvSpPr>
        <p:spPr>
          <a:xfrm>
            <a:off x="7391400" y="2869189"/>
            <a:ext cx="381000" cy="97840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946974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mph" presetSubtype="0" fill="hold" nodeType="clickEffect">
                                  <p:stCondLst>
                                    <p:cond delay="0"/>
                                  </p:stCondLst>
                                  <p:childTnLst>
                                    <p:animEffect transition="out" filter="fade">
                                      <p:cBhvr>
                                        <p:cTn id="24" dur="500" tmFilter="0, 0; .2, .5; .8, .5; 1, 0"/>
                                        <p:tgtEl>
                                          <p:spTgt spid="4">
                                            <p:txEl>
                                              <p:pRg st="0" end="0"/>
                                            </p:txEl>
                                          </p:spTgt>
                                        </p:tgtEl>
                                      </p:cBhvr>
                                    </p:animEffect>
                                    <p:animScale>
                                      <p:cBhvr>
                                        <p:cTn id="25" dur="250" autoRev="1" fill="hold"/>
                                        <p:tgtEl>
                                          <p:spTgt spid="4">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39E1009-D159-4FFB-A46C-C5F6F363CE33}"/>
              </a:ext>
            </a:extLst>
          </p:cNvPr>
          <p:cNvSpPr/>
          <p:nvPr/>
        </p:nvSpPr>
        <p:spPr>
          <a:xfrm>
            <a:off x="3619500" y="182666"/>
            <a:ext cx="8403167" cy="523220"/>
          </a:xfrm>
          <a:prstGeom prst="rect">
            <a:avLst/>
          </a:prstGeom>
        </p:spPr>
        <p:txBody>
          <a:bodyPr wrap="square">
            <a:spAutoFit/>
          </a:bodyPr>
          <a:lstStyle/>
          <a:p>
            <a:r>
              <a:rPr lang="en-US" sz="2800" dirty="0">
                <a:latin typeface="Franklin Gothic Medium" panose="020B0603020102020204" pitchFamily="34" charset="0"/>
              </a:rPr>
              <a:t> </a:t>
            </a:r>
            <a:endParaRPr lang="en-US" sz="2800" dirty="0"/>
          </a:p>
        </p:txBody>
      </p:sp>
      <p:sp>
        <p:nvSpPr>
          <p:cNvPr id="7" name="TextBox 6">
            <a:extLst>
              <a:ext uri="{FF2B5EF4-FFF2-40B4-BE49-F238E27FC236}">
                <a16:creationId xmlns:a16="http://schemas.microsoft.com/office/drawing/2014/main" id="{67DCCEC9-735F-4B98-AC24-61F64607BC24}"/>
              </a:ext>
            </a:extLst>
          </p:cNvPr>
          <p:cNvSpPr txBox="1"/>
          <p:nvPr/>
        </p:nvSpPr>
        <p:spPr>
          <a:xfrm>
            <a:off x="5644" y="-1981200"/>
            <a:ext cx="3276600" cy="8869680"/>
          </a:xfrm>
          <a:prstGeom prst="rect">
            <a:avLst/>
          </a:prstGeom>
          <a:solidFill>
            <a:schemeClr val="accent1"/>
          </a:solidFill>
        </p:spPr>
        <p:txBody>
          <a:bodyPr wrap="square" rtlCol="0">
            <a:noAutofit/>
          </a:bodyPr>
          <a:lstStyle/>
          <a:p>
            <a:endParaRPr lang="en-US" dirty="0"/>
          </a:p>
        </p:txBody>
      </p:sp>
      <p:sp>
        <p:nvSpPr>
          <p:cNvPr id="9" name="TextBox 8">
            <a:extLst>
              <a:ext uri="{FF2B5EF4-FFF2-40B4-BE49-F238E27FC236}">
                <a16:creationId xmlns:a16="http://schemas.microsoft.com/office/drawing/2014/main" id="{F642C5CD-A13B-49C1-9055-6C1C445B27F6}"/>
              </a:ext>
            </a:extLst>
          </p:cNvPr>
          <p:cNvSpPr txBox="1"/>
          <p:nvPr/>
        </p:nvSpPr>
        <p:spPr>
          <a:xfrm>
            <a:off x="201167" y="1014680"/>
            <a:ext cx="2874263" cy="1446550"/>
          </a:xfrm>
          <a:prstGeom prst="rect">
            <a:avLst/>
          </a:prstGeom>
          <a:noFill/>
        </p:spPr>
        <p:txBody>
          <a:bodyPr wrap="square" rtlCol="0">
            <a:spAutoFit/>
          </a:bodyPr>
          <a:lstStyle/>
          <a:p>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Updating</a:t>
            </a:r>
          </a:p>
          <a:p>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Members</a:t>
            </a:r>
          </a:p>
        </p:txBody>
      </p:sp>
      <p:pic>
        <p:nvPicPr>
          <p:cNvPr id="10" name="Snagit_SNG819">
            <a:extLst>
              <a:ext uri="{FF2B5EF4-FFF2-40B4-BE49-F238E27FC236}">
                <a16:creationId xmlns:a16="http://schemas.microsoft.com/office/drawing/2014/main" id="{8EF1D690-4078-4A00-98C3-60CA87D76AE8}"/>
              </a:ext>
            </a:extLst>
          </p:cNvPr>
          <p:cNvPicPr>
            <a:picLocks noChangeAspect="1"/>
          </p:cNvPicPr>
          <p:nvPr/>
        </p:nvPicPr>
        <p:blipFill rotWithShape="1">
          <a:blip r:embed="rId2"/>
          <a:srcRect l="17180" t="10809" r="1018" b="11792"/>
          <a:stretch/>
        </p:blipFill>
        <p:spPr>
          <a:xfrm>
            <a:off x="3412066" y="1518814"/>
            <a:ext cx="8610601" cy="4965500"/>
          </a:xfrm>
          <a:prstGeom prst="rect">
            <a:avLst/>
          </a:prstGeom>
          <a:ln>
            <a:solidFill>
              <a:schemeClr val="tx1"/>
            </a:solidFill>
          </a:ln>
        </p:spPr>
      </p:pic>
      <p:sp>
        <p:nvSpPr>
          <p:cNvPr id="12" name="Arrow: Down 11">
            <a:extLst>
              <a:ext uri="{FF2B5EF4-FFF2-40B4-BE49-F238E27FC236}">
                <a16:creationId xmlns:a16="http://schemas.microsoft.com/office/drawing/2014/main" id="{C1335040-7E4D-4FEA-BED7-F9C38B860E33}"/>
              </a:ext>
            </a:extLst>
          </p:cNvPr>
          <p:cNvSpPr/>
          <p:nvPr/>
        </p:nvSpPr>
        <p:spPr>
          <a:xfrm>
            <a:off x="11201400" y="2082554"/>
            <a:ext cx="484632" cy="11430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280F0834-F5CD-4000-BA4B-D4DE7E50A688}"/>
              </a:ext>
            </a:extLst>
          </p:cNvPr>
          <p:cNvSpPr/>
          <p:nvPr/>
        </p:nvSpPr>
        <p:spPr>
          <a:xfrm>
            <a:off x="3412066" y="373686"/>
            <a:ext cx="8540044" cy="954107"/>
          </a:xfrm>
          <a:prstGeom prst="rect">
            <a:avLst/>
          </a:prstGeom>
        </p:spPr>
        <p:txBody>
          <a:bodyPr wrap="square">
            <a:spAutoFit/>
          </a:bodyPr>
          <a:lstStyle/>
          <a:p>
            <a:pPr algn="ctr"/>
            <a:r>
              <a:rPr lang="en-US" sz="2800" dirty="0">
                <a:latin typeface="Franklin Gothic Medium" panose="020B0603020102020204" pitchFamily="34" charset="0"/>
              </a:rPr>
              <a:t>From Members page you can </a:t>
            </a:r>
            <a:r>
              <a:rPr lang="en-US" sz="2800" b="1" dirty="0">
                <a:solidFill>
                  <a:srgbClr val="FF0000"/>
                </a:solidFill>
                <a:latin typeface="Franklin Gothic Medium" panose="020B0603020102020204" pitchFamily="34" charset="0"/>
              </a:rPr>
              <a:t>ADD</a:t>
            </a:r>
            <a:r>
              <a:rPr lang="en-US" sz="2800" dirty="0">
                <a:latin typeface="Franklin Gothic Medium" panose="020B0603020102020204" pitchFamily="34" charset="0"/>
              </a:rPr>
              <a:t> a New Member </a:t>
            </a:r>
          </a:p>
          <a:p>
            <a:pPr algn="ctr"/>
            <a:r>
              <a:rPr lang="en-US" sz="2800" dirty="0">
                <a:latin typeface="Franklin Gothic Medium" panose="020B0603020102020204" pitchFamily="34" charset="0"/>
              </a:rPr>
              <a:t>click on </a:t>
            </a:r>
            <a:r>
              <a:rPr lang="en-US" sz="2800" b="1" dirty="0">
                <a:solidFill>
                  <a:srgbClr val="00B050"/>
                </a:solidFill>
                <a:latin typeface="Franklin Gothic Medium" panose="020B0603020102020204" pitchFamily="34" charset="0"/>
              </a:rPr>
              <a:t>+New Member </a:t>
            </a:r>
          </a:p>
        </p:txBody>
      </p:sp>
      <p:pic>
        <p:nvPicPr>
          <p:cNvPr id="13" name="Picture 12">
            <a:extLst>
              <a:ext uri="{FF2B5EF4-FFF2-40B4-BE49-F238E27FC236}">
                <a16:creationId xmlns:a16="http://schemas.microsoft.com/office/drawing/2014/main" id="{2A8725AE-8C9C-4683-8C94-F72ED7F003F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000" t="16666" r="4445" b="23334"/>
          <a:stretch/>
        </p:blipFill>
        <p:spPr>
          <a:xfrm>
            <a:off x="0" y="3741114"/>
            <a:ext cx="3276600" cy="2743200"/>
          </a:xfrm>
          <a:prstGeom prst="rect">
            <a:avLst/>
          </a:prstGeom>
        </p:spPr>
      </p:pic>
      <p:pic>
        <p:nvPicPr>
          <p:cNvPr id="11" name="Snagit_SNG84E">
            <a:extLst>
              <a:ext uri="{FF2B5EF4-FFF2-40B4-BE49-F238E27FC236}">
                <a16:creationId xmlns:a16="http://schemas.microsoft.com/office/drawing/2014/main" id="{4111A4D5-D095-4293-952F-BAB9CFC6F9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7166" y="1639559"/>
            <a:ext cx="3200400" cy="1002323"/>
          </a:xfrm>
          <a:prstGeom prst="rect">
            <a:avLst/>
          </a:prstGeom>
        </p:spPr>
      </p:pic>
    </p:spTree>
    <p:extLst>
      <p:ext uri="{BB962C8B-B14F-4D97-AF65-F5344CB8AC3E}">
        <p14:creationId xmlns:p14="http://schemas.microsoft.com/office/powerpoint/2010/main" val="34463169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SNG83B">
            <a:extLst>
              <a:ext uri="{FF2B5EF4-FFF2-40B4-BE49-F238E27FC236}">
                <a16:creationId xmlns:a16="http://schemas.microsoft.com/office/drawing/2014/main" id="{827E8BEC-22D8-457B-A41E-2E373A73DB0C}"/>
              </a:ext>
            </a:extLst>
          </p:cNvPr>
          <p:cNvPicPr>
            <a:picLocks noChangeAspect="1"/>
          </p:cNvPicPr>
          <p:nvPr/>
        </p:nvPicPr>
        <p:blipFill rotWithShape="1">
          <a:blip r:embed="rId2"/>
          <a:srcRect l="17441" t="12775" r="28379" b="48019"/>
          <a:stretch/>
        </p:blipFill>
        <p:spPr>
          <a:xfrm>
            <a:off x="5715001" y="304800"/>
            <a:ext cx="5638799" cy="1933352"/>
          </a:xfrm>
          <a:prstGeom prst="rect">
            <a:avLst/>
          </a:prstGeom>
        </p:spPr>
      </p:pic>
      <p:pic>
        <p:nvPicPr>
          <p:cNvPr id="3" name="Snagit_SNG84A">
            <a:extLst>
              <a:ext uri="{FF2B5EF4-FFF2-40B4-BE49-F238E27FC236}">
                <a16:creationId xmlns:a16="http://schemas.microsoft.com/office/drawing/2014/main" id="{636B775D-B5C5-475B-8EB2-6CA72E5FB7B8}"/>
              </a:ext>
            </a:extLst>
          </p:cNvPr>
          <p:cNvPicPr>
            <a:picLocks noChangeAspect="1"/>
          </p:cNvPicPr>
          <p:nvPr/>
        </p:nvPicPr>
        <p:blipFill rotWithShape="1">
          <a:blip r:embed="rId3"/>
          <a:srcRect l="17475" t="7907" r="28368" b="10853"/>
          <a:stretch/>
        </p:blipFill>
        <p:spPr>
          <a:xfrm>
            <a:off x="5715001" y="2238152"/>
            <a:ext cx="5638799" cy="4486943"/>
          </a:xfrm>
          <a:prstGeom prst="rect">
            <a:avLst/>
          </a:prstGeom>
        </p:spPr>
      </p:pic>
      <p:sp>
        <p:nvSpPr>
          <p:cNvPr id="5" name="Arrow: Down 4">
            <a:extLst>
              <a:ext uri="{FF2B5EF4-FFF2-40B4-BE49-F238E27FC236}">
                <a16:creationId xmlns:a16="http://schemas.microsoft.com/office/drawing/2014/main" id="{E7B0BE66-CC1B-4B23-B80A-697EBA89CE38}"/>
              </a:ext>
            </a:extLst>
          </p:cNvPr>
          <p:cNvSpPr/>
          <p:nvPr/>
        </p:nvSpPr>
        <p:spPr>
          <a:xfrm rot="3086863">
            <a:off x="7631548" y="5398433"/>
            <a:ext cx="446874" cy="1219200"/>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1DDD0EBD-A0F6-48F7-B9CA-F45F6F75D140}"/>
              </a:ext>
            </a:extLst>
          </p:cNvPr>
          <p:cNvSpPr txBox="1"/>
          <p:nvPr/>
        </p:nvSpPr>
        <p:spPr>
          <a:xfrm>
            <a:off x="11811000" y="0"/>
            <a:ext cx="381000" cy="6858000"/>
          </a:xfrm>
          <a:prstGeom prst="rect">
            <a:avLst/>
          </a:prstGeom>
          <a:solidFill>
            <a:schemeClr val="bg2">
              <a:lumMod val="40000"/>
              <a:lumOff val="60000"/>
            </a:schemeClr>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9DFF637A-6619-4DB4-8479-52C4EE0CC6EE}"/>
              </a:ext>
            </a:extLst>
          </p:cNvPr>
          <p:cNvSpPr txBox="1"/>
          <p:nvPr/>
        </p:nvSpPr>
        <p:spPr>
          <a:xfrm>
            <a:off x="0" y="-1"/>
            <a:ext cx="4724400" cy="6858000"/>
          </a:xfrm>
          <a:prstGeom prst="rect">
            <a:avLst/>
          </a:prstGeom>
          <a:solidFill>
            <a:schemeClr val="accent1"/>
          </a:solidFill>
        </p:spPr>
        <p:txBody>
          <a:bodyPr wrap="square" rtlCol="0">
            <a:noAutofit/>
          </a:bodyPr>
          <a:lstStyle/>
          <a:p>
            <a:r>
              <a:rPr lang="en-US" sz="4000" b="1" dirty="0">
                <a:solidFill>
                  <a:schemeClr val="bg1"/>
                </a:solidFill>
                <a:latin typeface="Franklin Gothic Medium" panose="020B0603020102020204" pitchFamily="34" charset="0"/>
              </a:rPr>
              <a:t> </a:t>
            </a:r>
          </a:p>
          <a:p>
            <a:r>
              <a:rPr lang="en-US" sz="4000" b="1" dirty="0">
                <a:solidFill>
                  <a:schemeClr val="bg1"/>
                </a:solidFill>
                <a:latin typeface="Franklin Gothic Medium" panose="020B0603020102020204" pitchFamily="34" charset="0"/>
              </a:rPr>
              <a:t> </a:t>
            </a: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Simply fill </a:t>
            </a:r>
          </a:p>
          <a:p>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 in the form…</a:t>
            </a:r>
          </a:p>
          <a:p>
            <a:endParaRPr lang="en-US" dirty="0">
              <a:latin typeface="Franklin Gothic Medium" panose="020B0603020102020204" pitchFamily="34" charset="0"/>
            </a:endParaRPr>
          </a:p>
          <a:p>
            <a:r>
              <a:rPr lang="en-US" sz="2400" dirty="0">
                <a:latin typeface="Franklin Gothic Medium" panose="020B0603020102020204" pitchFamily="34" charset="0"/>
              </a:rPr>
              <a:t>  Apply your club name</a:t>
            </a:r>
          </a:p>
          <a:p>
            <a:endParaRPr lang="en-US" sz="2400" dirty="0">
              <a:latin typeface="Franklin Gothic Medium" panose="020B0603020102020204" pitchFamily="34" charset="0"/>
            </a:endParaRPr>
          </a:p>
          <a:p>
            <a:r>
              <a:rPr lang="en-US" sz="2400" dirty="0">
                <a:latin typeface="Franklin Gothic Medium" panose="020B0603020102020204" pitchFamily="34" charset="0"/>
              </a:rPr>
              <a:t>  The drop-down choices for         </a:t>
            </a:r>
          </a:p>
          <a:p>
            <a:r>
              <a:rPr lang="en-US" sz="2400" dirty="0">
                <a:latin typeface="Franklin Gothic Medium" panose="020B0603020102020204" pitchFamily="34" charset="0"/>
              </a:rPr>
              <a:t>  Member Type are Active,</a:t>
            </a:r>
          </a:p>
          <a:p>
            <a:r>
              <a:rPr lang="en-US" sz="2400" dirty="0">
                <a:latin typeface="Franklin Gothic Medium" panose="020B0603020102020204" pitchFamily="34" charset="0"/>
              </a:rPr>
              <a:t>  Affiliate and </a:t>
            </a:r>
            <a:r>
              <a:rPr lang="en-US" sz="2400">
                <a:latin typeface="Franklin Gothic Medium" panose="020B0603020102020204" pitchFamily="34" charset="0"/>
              </a:rPr>
              <a:t>Young Professionals.</a:t>
            </a:r>
            <a:endParaRPr lang="en-US" sz="2400" dirty="0">
              <a:latin typeface="Franklin Gothic Medium" panose="020B0603020102020204" pitchFamily="34" charset="0"/>
            </a:endParaRPr>
          </a:p>
          <a:p>
            <a:endParaRPr lang="en-US" sz="2400" dirty="0">
              <a:latin typeface="Franklin Gothic Medium" panose="020B0603020102020204" pitchFamily="34" charset="0"/>
            </a:endParaRPr>
          </a:p>
          <a:p>
            <a:r>
              <a:rPr lang="en-US" sz="2400" dirty="0">
                <a:latin typeface="Franklin Gothic Medium" panose="020B0603020102020204" pitchFamily="34" charset="0"/>
              </a:rPr>
              <a:t>  Please don’t forget to click </a:t>
            </a:r>
          </a:p>
          <a:p>
            <a:r>
              <a:rPr lang="en-US" sz="2400" dirty="0">
                <a:latin typeface="Franklin Gothic Medium" panose="020B0603020102020204" pitchFamily="34" charset="0"/>
              </a:rPr>
              <a:t>  on Add Sponsor and input name</a:t>
            </a:r>
            <a:endParaRPr lang="en-US" dirty="0">
              <a:latin typeface="Franklin Gothic Medium" panose="020B0603020102020204" pitchFamily="34" charset="0"/>
            </a:endParaRPr>
          </a:p>
          <a:p>
            <a:endParaRPr lang="en-US" dirty="0">
              <a:latin typeface="Franklin Gothic Medium" panose="020B0603020102020204" pitchFamily="34" charset="0"/>
            </a:endParaRPr>
          </a:p>
          <a:p>
            <a:r>
              <a:rPr lang="en-US" sz="3200" b="1" dirty="0">
                <a:solidFill>
                  <a:schemeClr val="bg1"/>
                </a:solidFill>
                <a:latin typeface="Franklin Gothic Medium" panose="020B0603020102020204" pitchFamily="34" charset="0"/>
              </a:rPr>
              <a:t> </a:t>
            </a:r>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Finish by clicking </a:t>
            </a:r>
          </a:p>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 Create Member</a:t>
            </a:r>
          </a:p>
        </p:txBody>
      </p:sp>
    </p:spTree>
    <p:extLst>
      <p:ext uri="{BB962C8B-B14F-4D97-AF65-F5344CB8AC3E}">
        <p14:creationId xmlns:p14="http://schemas.microsoft.com/office/powerpoint/2010/main" val="13433006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SNG860">
            <a:extLst>
              <a:ext uri="{FF2B5EF4-FFF2-40B4-BE49-F238E27FC236}">
                <a16:creationId xmlns:a16="http://schemas.microsoft.com/office/drawing/2014/main" id="{DCDFAAFF-1EDB-4B1B-B3C7-885F1AA7C755}"/>
              </a:ext>
            </a:extLst>
          </p:cNvPr>
          <p:cNvPicPr>
            <a:picLocks noChangeAspect="1"/>
          </p:cNvPicPr>
          <p:nvPr/>
        </p:nvPicPr>
        <p:blipFill rotWithShape="1">
          <a:blip r:embed="rId2"/>
          <a:srcRect l="17328" t="10791" r="1126" b="8489"/>
          <a:stretch/>
        </p:blipFill>
        <p:spPr>
          <a:xfrm>
            <a:off x="1524000" y="1364398"/>
            <a:ext cx="8920716" cy="5493603"/>
          </a:xfrm>
          <a:prstGeom prst="rect">
            <a:avLst/>
          </a:prstGeom>
        </p:spPr>
      </p:pic>
      <p:sp>
        <p:nvSpPr>
          <p:cNvPr id="3" name="TextBox 2">
            <a:extLst>
              <a:ext uri="{FF2B5EF4-FFF2-40B4-BE49-F238E27FC236}">
                <a16:creationId xmlns:a16="http://schemas.microsoft.com/office/drawing/2014/main" id="{8575FE1E-3B6F-4458-B62B-DEB021585434}"/>
              </a:ext>
            </a:extLst>
          </p:cNvPr>
          <p:cNvSpPr txBox="1"/>
          <p:nvPr/>
        </p:nvSpPr>
        <p:spPr>
          <a:xfrm>
            <a:off x="0" y="0"/>
            <a:ext cx="12192000" cy="1323439"/>
          </a:xfrm>
          <a:prstGeom prst="rect">
            <a:avLst/>
          </a:prstGeom>
          <a:solidFill>
            <a:schemeClr val="accent1"/>
          </a:solidFill>
        </p:spPr>
        <p:txBody>
          <a:bodyPr wrap="square" rtlCol="0">
            <a:spAutoFit/>
          </a:bodyPr>
          <a:lstStyle/>
          <a:p>
            <a:pPr algn="ctr"/>
            <a:endParaRPr 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Locate existing members to edit by </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Search</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bar</a:t>
            </a:r>
          </a:p>
          <a:p>
            <a:pPr algn="ct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or clicking on their </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Name</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on the Members page</a:t>
            </a:r>
          </a:p>
          <a:p>
            <a:pPr algn="ctr"/>
            <a:endParaRPr 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Arrow: Down 3">
            <a:extLst>
              <a:ext uri="{FF2B5EF4-FFF2-40B4-BE49-F238E27FC236}">
                <a16:creationId xmlns:a16="http://schemas.microsoft.com/office/drawing/2014/main" id="{68939686-80B8-4C71-BD84-C71E1FED030C}"/>
              </a:ext>
            </a:extLst>
          </p:cNvPr>
          <p:cNvSpPr/>
          <p:nvPr/>
        </p:nvSpPr>
        <p:spPr>
          <a:xfrm rot="1535406">
            <a:off x="3302360" y="2086624"/>
            <a:ext cx="340208" cy="90220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Arrow: Down 4">
            <a:extLst>
              <a:ext uri="{FF2B5EF4-FFF2-40B4-BE49-F238E27FC236}">
                <a16:creationId xmlns:a16="http://schemas.microsoft.com/office/drawing/2014/main" id="{BC66DA70-966E-4DAA-A25B-CBB98B255D4F}"/>
              </a:ext>
            </a:extLst>
          </p:cNvPr>
          <p:cNvSpPr/>
          <p:nvPr/>
        </p:nvSpPr>
        <p:spPr>
          <a:xfrm rot="1408023">
            <a:off x="2700372" y="4198717"/>
            <a:ext cx="364968" cy="1008809"/>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6496967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SNG85F">
            <a:extLst>
              <a:ext uri="{FF2B5EF4-FFF2-40B4-BE49-F238E27FC236}">
                <a16:creationId xmlns:a16="http://schemas.microsoft.com/office/drawing/2014/main" id="{1061AF8C-E61B-4AD5-9070-7E1664A66783}"/>
              </a:ext>
            </a:extLst>
          </p:cNvPr>
          <p:cNvPicPr>
            <a:picLocks noChangeAspect="1"/>
          </p:cNvPicPr>
          <p:nvPr/>
        </p:nvPicPr>
        <p:blipFill rotWithShape="1">
          <a:blip r:embed="rId2"/>
          <a:srcRect l="14042" t="25297" r="14747" b="27126"/>
          <a:stretch/>
        </p:blipFill>
        <p:spPr>
          <a:xfrm>
            <a:off x="1645224" y="2316593"/>
            <a:ext cx="8895907" cy="4419600"/>
          </a:xfrm>
          <a:prstGeom prst="rect">
            <a:avLst/>
          </a:prstGeom>
        </p:spPr>
      </p:pic>
      <p:sp>
        <p:nvSpPr>
          <p:cNvPr id="3" name="Rectangle 2">
            <a:extLst>
              <a:ext uri="{FF2B5EF4-FFF2-40B4-BE49-F238E27FC236}">
                <a16:creationId xmlns:a16="http://schemas.microsoft.com/office/drawing/2014/main" id="{110C132E-FE0D-4E69-9078-E61C6E68F26C}"/>
              </a:ext>
            </a:extLst>
          </p:cNvPr>
          <p:cNvSpPr/>
          <p:nvPr/>
        </p:nvSpPr>
        <p:spPr>
          <a:xfrm>
            <a:off x="-2822" y="0"/>
            <a:ext cx="12192000" cy="1508105"/>
          </a:xfrm>
          <a:prstGeom prst="rect">
            <a:avLst/>
          </a:prstGeom>
          <a:solidFill>
            <a:schemeClr val="accent1"/>
          </a:solidFill>
        </p:spPr>
        <p:txBody>
          <a:bodyPr wrap="square">
            <a:spAutoFit/>
          </a:bodyPr>
          <a:lstStyle/>
          <a:p>
            <a:pPr algn="ctr"/>
            <a:endParaRPr 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From the members page you can update </a:t>
            </a:r>
          </a:p>
          <a:p>
            <a:pPr algn="ctr"/>
            <a:r>
              <a:rPr lang="en-US" sz="2000" b="1" dirty="0">
                <a:solidFill>
                  <a:srgbClr val="FF0000"/>
                </a:solidFill>
                <a:latin typeface="Tahoma" panose="020B0604030504040204" pitchFamily="34" charset="0"/>
                <a:ea typeface="Tahoma" panose="020B0604030504040204" pitchFamily="34" charset="0"/>
                <a:cs typeface="Tahoma" panose="020B0604030504040204" pitchFamily="34" charset="0"/>
              </a:rPr>
              <a:t>Personal</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Information, </a:t>
            </a:r>
            <a:r>
              <a:rPr lang="en-US" sz="2000" b="1" dirty="0">
                <a:solidFill>
                  <a:srgbClr val="FF0000"/>
                </a:solidFill>
                <a:latin typeface="Tahoma" panose="020B0604030504040204" pitchFamily="34" charset="0"/>
                <a:ea typeface="Tahoma" panose="020B0604030504040204" pitchFamily="34" charset="0"/>
                <a:cs typeface="Tahoma" panose="020B0604030504040204" pitchFamily="34" charset="0"/>
              </a:rPr>
              <a:t>Member</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Information, </a:t>
            </a:r>
            <a:r>
              <a:rPr lang="en-US" sz="2000" b="1" dirty="0">
                <a:solidFill>
                  <a:srgbClr val="FF0000"/>
                </a:solidFill>
                <a:latin typeface="Tahoma" panose="020B0604030504040204" pitchFamily="34" charset="0"/>
                <a:ea typeface="Tahoma" panose="020B0604030504040204" pitchFamily="34" charset="0"/>
                <a:cs typeface="Tahoma" panose="020B0604030504040204" pitchFamily="34" charset="0"/>
              </a:rPr>
              <a:t>Contact</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Information and see </a:t>
            </a:r>
            <a:r>
              <a:rPr lang="en-US" sz="2000" b="1" dirty="0">
                <a:solidFill>
                  <a:srgbClr val="FF0000"/>
                </a:solidFill>
                <a:latin typeface="Tahoma" panose="020B0604030504040204" pitchFamily="34" charset="0"/>
                <a:ea typeface="Tahoma" panose="020B0604030504040204" pitchFamily="34" charset="0"/>
                <a:cs typeface="Tahoma" panose="020B0604030504040204" pitchFamily="34" charset="0"/>
              </a:rPr>
              <a:t>Transactions</a:t>
            </a:r>
            <a:r>
              <a:rPr lang="en-US" sz="2000" b="1" dirty="0">
                <a:latin typeface="Tahoma" panose="020B0604030504040204" pitchFamily="34" charset="0"/>
                <a:ea typeface="Tahoma" panose="020B0604030504040204" pitchFamily="34" charset="0"/>
                <a:cs typeface="Tahoma" panose="020B0604030504040204" pitchFamily="34" charset="0"/>
              </a:rPr>
              <a:t> </a:t>
            </a:r>
          </a:p>
          <a:p>
            <a:pPr algn="ct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of</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Dues and Fees, click </a:t>
            </a:r>
            <a:r>
              <a:rPr lang="en-US" sz="2000" b="1" dirty="0">
                <a:solidFill>
                  <a:srgbClr val="FF0000"/>
                </a:solidFill>
                <a:latin typeface="Tahoma" panose="020B0604030504040204" pitchFamily="34" charset="0"/>
                <a:ea typeface="Tahoma" panose="020B0604030504040204" pitchFamily="34" charset="0"/>
                <a:cs typeface="Tahoma" panose="020B0604030504040204" pitchFamily="34" charset="0"/>
              </a:rPr>
              <a:t>Edit</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a:t>
            </a:r>
          </a:p>
          <a:p>
            <a:pPr algn="ctr"/>
            <a:endParaRPr lang="en-US" sz="1200" dirty="0">
              <a:solidFill>
                <a:schemeClr val="bg1"/>
              </a:solidFill>
              <a:latin typeface="Franklin Gothic Medium" panose="020B0603020102020204" pitchFamily="34" charset="0"/>
            </a:endParaRPr>
          </a:p>
        </p:txBody>
      </p:sp>
      <p:sp>
        <p:nvSpPr>
          <p:cNvPr id="4" name="Arrow: Down 3">
            <a:extLst>
              <a:ext uri="{FF2B5EF4-FFF2-40B4-BE49-F238E27FC236}">
                <a16:creationId xmlns:a16="http://schemas.microsoft.com/office/drawing/2014/main" id="{6961CB1D-6C02-46E5-91D5-01C076496F03}"/>
              </a:ext>
            </a:extLst>
          </p:cNvPr>
          <p:cNvSpPr/>
          <p:nvPr/>
        </p:nvSpPr>
        <p:spPr>
          <a:xfrm>
            <a:off x="3429000" y="1824285"/>
            <a:ext cx="304800" cy="74980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Arrow: Down 4">
            <a:extLst>
              <a:ext uri="{FF2B5EF4-FFF2-40B4-BE49-F238E27FC236}">
                <a16:creationId xmlns:a16="http://schemas.microsoft.com/office/drawing/2014/main" id="{07257369-D75F-4743-991A-A9FDE2CFEA4E}"/>
              </a:ext>
            </a:extLst>
          </p:cNvPr>
          <p:cNvSpPr/>
          <p:nvPr/>
        </p:nvSpPr>
        <p:spPr>
          <a:xfrm>
            <a:off x="4812629" y="1824285"/>
            <a:ext cx="304800" cy="74980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rrow: Down 5">
            <a:extLst>
              <a:ext uri="{FF2B5EF4-FFF2-40B4-BE49-F238E27FC236}">
                <a16:creationId xmlns:a16="http://schemas.microsoft.com/office/drawing/2014/main" id="{834E0DCD-CD7C-4042-95D7-38F6AC70B980}"/>
              </a:ext>
            </a:extLst>
          </p:cNvPr>
          <p:cNvSpPr/>
          <p:nvPr/>
        </p:nvSpPr>
        <p:spPr>
          <a:xfrm>
            <a:off x="6300669" y="1824285"/>
            <a:ext cx="304800" cy="74980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Down 6">
            <a:extLst>
              <a:ext uri="{FF2B5EF4-FFF2-40B4-BE49-F238E27FC236}">
                <a16:creationId xmlns:a16="http://schemas.microsoft.com/office/drawing/2014/main" id="{DDDA6FA2-BC3E-4D70-9591-58FC9C0F78A3}"/>
              </a:ext>
            </a:extLst>
          </p:cNvPr>
          <p:cNvSpPr/>
          <p:nvPr/>
        </p:nvSpPr>
        <p:spPr>
          <a:xfrm>
            <a:off x="7509919" y="1824285"/>
            <a:ext cx="304800" cy="74980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Down 7">
            <a:extLst>
              <a:ext uri="{FF2B5EF4-FFF2-40B4-BE49-F238E27FC236}">
                <a16:creationId xmlns:a16="http://schemas.microsoft.com/office/drawing/2014/main" id="{B192029E-8E9C-4BCE-9C43-17A99B757347}"/>
              </a:ext>
            </a:extLst>
          </p:cNvPr>
          <p:cNvSpPr/>
          <p:nvPr/>
        </p:nvSpPr>
        <p:spPr>
          <a:xfrm rot="2107648">
            <a:off x="7719805" y="3593872"/>
            <a:ext cx="304800" cy="82600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463185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SNG85C">
            <a:extLst>
              <a:ext uri="{FF2B5EF4-FFF2-40B4-BE49-F238E27FC236}">
                <a16:creationId xmlns:a16="http://schemas.microsoft.com/office/drawing/2014/main" id="{8A11BEE2-52AF-433B-906D-FAE02876B4BE}"/>
              </a:ext>
            </a:extLst>
          </p:cNvPr>
          <p:cNvPicPr>
            <a:picLocks noChangeAspect="1"/>
          </p:cNvPicPr>
          <p:nvPr/>
        </p:nvPicPr>
        <p:blipFill>
          <a:blip r:embed="rId2"/>
          <a:stretch>
            <a:fillRect/>
          </a:stretch>
        </p:blipFill>
        <p:spPr>
          <a:xfrm>
            <a:off x="3352800" y="3645276"/>
            <a:ext cx="8534400" cy="3048000"/>
          </a:xfrm>
          <a:prstGeom prst="rect">
            <a:avLst/>
          </a:prstGeom>
        </p:spPr>
      </p:pic>
      <p:sp>
        <p:nvSpPr>
          <p:cNvPr id="4" name="Rectangle 3">
            <a:extLst>
              <a:ext uri="{FF2B5EF4-FFF2-40B4-BE49-F238E27FC236}">
                <a16:creationId xmlns:a16="http://schemas.microsoft.com/office/drawing/2014/main" id="{AC1C5DD7-2A9A-400E-9245-57759466969E}"/>
              </a:ext>
            </a:extLst>
          </p:cNvPr>
          <p:cNvSpPr/>
          <p:nvPr/>
        </p:nvSpPr>
        <p:spPr>
          <a:xfrm>
            <a:off x="3276600" y="2675469"/>
            <a:ext cx="8534400" cy="830997"/>
          </a:xfrm>
          <a:prstGeom prst="rect">
            <a:avLst/>
          </a:prstGeom>
        </p:spPr>
        <p:txBody>
          <a:bodyPr wrap="square">
            <a:spAutoFit/>
          </a:bodyPr>
          <a:lstStyle/>
          <a:p>
            <a:pPr algn="just"/>
            <a:r>
              <a:rPr lang="en-US" sz="2400" dirty="0">
                <a:solidFill>
                  <a:srgbClr val="000000"/>
                </a:solidFill>
                <a:latin typeface="Franklin Gothic Medium" panose="020B0603020102020204" pitchFamily="34" charset="0"/>
              </a:rPr>
              <a:t>Link credit card, first as </a:t>
            </a:r>
            <a:r>
              <a:rPr lang="en-US" sz="2400" dirty="0">
                <a:latin typeface="Franklin Gothic Medium" panose="020B0603020102020204" pitchFamily="34" charset="0"/>
              </a:rPr>
              <a:t>Club Treasurer </a:t>
            </a:r>
            <a:r>
              <a:rPr lang="en-US" sz="2400" dirty="0">
                <a:solidFill>
                  <a:srgbClr val="000000"/>
                </a:solidFill>
                <a:latin typeface="Franklin Gothic Medium" panose="020B0603020102020204" pitchFamily="34" charset="0"/>
              </a:rPr>
              <a:t>go to </a:t>
            </a:r>
            <a:r>
              <a:rPr lang="en-US" sz="2400" b="1" dirty="0">
                <a:latin typeface="Franklin Gothic Medium" panose="020B0603020102020204" pitchFamily="34" charset="0"/>
              </a:rPr>
              <a:t>YOUR</a:t>
            </a:r>
            <a:r>
              <a:rPr lang="en-US" sz="2400" dirty="0">
                <a:solidFill>
                  <a:srgbClr val="000000"/>
                </a:solidFill>
                <a:latin typeface="Franklin Gothic Medium" panose="020B0603020102020204" pitchFamily="34" charset="0"/>
              </a:rPr>
              <a:t> member page, click </a:t>
            </a:r>
            <a:r>
              <a:rPr lang="en-US" sz="2400" b="1" dirty="0">
                <a:solidFill>
                  <a:srgbClr val="FF0000"/>
                </a:solidFill>
                <a:latin typeface="Franklin Gothic Medium" panose="020B0603020102020204" pitchFamily="34" charset="0"/>
              </a:rPr>
              <a:t>silhouette</a:t>
            </a:r>
            <a:r>
              <a:rPr lang="en-US" sz="2400" dirty="0">
                <a:solidFill>
                  <a:srgbClr val="000000"/>
                </a:solidFill>
                <a:latin typeface="Franklin Gothic Medium" panose="020B0603020102020204" pitchFamily="34" charset="0"/>
              </a:rPr>
              <a:t> in upper right corner of red bar.</a:t>
            </a:r>
            <a:endParaRPr lang="en-US" sz="2400" dirty="0">
              <a:latin typeface="Franklin Gothic Medium" panose="020B0603020102020204" pitchFamily="34" charset="0"/>
            </a:endParaRPr>
          </a:p>
        </p:txBody>
      </p:sp>
      <p:sp>
        <p:nvSpPr>
          <p:cNvPr id="5" name="Rectangle 4">
            <a:extLst>
              <a:ext uri="{FF2B5EF4-FFF2-40B4-BE49-F238E27FC236}">
                <a16:creationId xmlns:a16="http://schemas.microsoft.com/office/drawing/2014/main" id="{71D78DCE-52A9-459D-980F-E78B21184B07}"/>
              </a:ext>
            </a:extLst>
          </p:cNvPr>
          <p:cNvSpPr/>
          <p:nvPr/>
        </p:nvSpPr>
        <p:spPr>
          <a:xfrm>
            <a:off x="3310467" y="340503"/>
            <a:ext cx="8538257" cy="2062103"/>
          </a:xfrm>
          <a:prstGeom prst="rect">
            <a:avLst/>
          </a:prstGeom>
        </p:spPr>
        <p:txBody>
          <a:bodyPr wrap="square">
            <a:spAutoFit/>
          </a:bodyPr>
          <a:lstStyle/>
          <a:p>
            <a:r>
              <a:rPr lang="en-US" sz="2800" b="1" dirty="0">
                <a:solidFill>
                  <a:schemeClr val="accent1"/>
                </a:solidFill>
                <a:latin typeface="Tahoma" panose="020B0604030504040204" pitchFamily="34" charset="0"/>
                <a:ea typeface="Tahoma" panose="020B0604030504040204" pitchFamily="34" charset="0"/>
                <a:cs typeface="Tahoma" panose="020B0604030504040204" pitchFamily="34" charset="0"/>
              </a:rPr>
              <a:t>These are the ways to make a payment </a:t>
            </a:r>
          </a:p>
          <a:p>
            <a:endParaRPr lang="en-US" sz="2800" b="1"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just"/>
            <a:r>
              <a:rPr lang="en-US" sz="2400" dirty="0">
                <a:solidFill>
                  <a:srgbClr val="000000"/>
                </a:solidFill>
                <a:latin typeface="Franklin Gothic Medium" panose="020B0603020102020204" pitchFamily="34" charset="0"/>
              </a:rPr>
              <a:t>For District Fifteen you can either make a payment by credit card or by online payment (this method will require assistance from the Accounting Assistant at Altrusa International.</a:t>
            </a:r>
            <a:endParaRPr lang="en-US" sz="2400" dirty="0">
              <a:latin typeface="Franklin Gothic Medium" panose="020B0603020102020204" pitchFamily="34" charset="0"/>
            </a:endParaRPr>
          </a:p>
        </p:txBody>
      </p:sp>
      <p:sp>
        <p:nvSpPr>
          <p:cNvPr id="6" name="Arrow: Up 5">
            <a:extLst>
              <a:ext uri="{FF2B5EF4-FFF2-40B4-BE49-F238E27FC236}">
                <a16:creationId xmlns:a16="http://schemas.microsoft.com/office/drawing/2014/main" id="{31B2635A-1D81-41A1-A1A5-3A24D4B66F73}"/>
              </a:ext>
            </a:extLst>
          </p:cNvPr>
          <p:cNvSpPr/>
          <p:nvPr/>
        </p:nvSpPr>
        <p:spPr>
          <a:xfrm rot="1918068">
            <a:off x="10095881" y="4339673"/>
            <a:ext cx="484632" cy="1431805"/>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Snagit_SNG865">
            <a:extLst>
              <a:ext uri="{FF2B5EF4-FFF2-40B4-BE49-F238E27FC236}">
                <a16:creationId xmlns:a16="http://schemas.microsoft.com/office/drawing/2014/main" id="{00E75E6D-49DF-4FFC-BCE9-E04E0715A2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3624" y="4634507"/>
            <a:ext cx="3417117" cy="1069537"/>
          </a:xfrm>
          <a:prstGeom prst="rect">
            <a:avLst/>
          </a:prstGeom>
        </p:spPr>
      </p:pic>
      <p:sp>
        <p:nvSpPr>
          <p:cNvPr id="7" name="TextBox 6">
            <a:extLst>
              <a:ext uri="{FF2B5EF4-FFF2-40B4-BE49-F238E27FC236}">
                <a16:creationId xmlns:a16="http://schemas.microsoft.com/office/drawing/2014/main" id="{034894B5-823E-4106-A823-F1CB4C1398DF}"/>
              </a:ext>
            </a:extLst>
          </p:cNvPr>
          <p:cNvSpPr txBox="1"/>
          <p:nvPr/>
        </p:nvSpPr>
        <p:spPr>
          <a:xfrm>
            <a:off x="0" y="0"/>
            <a:ext cx="3124200" cy="6986528"/>
          </a:xfrm>
          <a:prstGeom prst="rect">
            <a:avLst/>
          </a:prstGeom>
          <a:solidFill>
            <a:schemeClr val="accent1"/>
          </a:solidFill>
        </p:spPr>
        <p:txBody>
          <a:bodyPr wrap="square" rtlCol="0">
            <a:spAutoFit/>
          </a:bodyPr>
          <a:lstStyle/>
          <a:p>
            <a:endPar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Payment   </a:t>
            </a:r>
          </a:p>
          <a:p>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 Method</a:t>
            </a:r>
          </a:p>
          <a:p>
            <a:endPar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0590715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SNG848">
            <a:extLst>
              <a:ext uri="{FF2B5EF4-FFF2-40B4-BE49-F238E27FC236}">
                <a16:creationId xmlns:a16="http://schemas.microsoft.com/office/drawing/2014/main" id="{A9F82FC7-E6EE-48B1-8E88-4E438EA16263}"/>
              </a:ext>
            </a:extLst>
          </p:cNvPr>
          <p:cNvPicPr>
            <a:picLocks noChangeAspect="1"/>
          </p:cNvPicPr>
          <p:nvPr/>
        </p:nvPicPr>
        <p:blipFill rotWithShape="1">
          <a:blip r:embed="rId2"/>
          <a:srcRect b="11158"/>
          <a:stretch/>
        </p:blipFill>
        <p:spPr>
          <a:xfrm>
            <a:off x="1600200" y="1981200"/>
            <a:ext cx="8991599" cy="4876801"/>
          </a:xfrm>
          <a:prstGeom prst="rect">
            <a:avLst/>
          </a:prstGeom>
        </p:spPr>
      </p:pic>
      <p:sp>
        <p:nvSpPr>
          <p:cNvPr id="3" name="Rectangle 2">
            <a:extLst>
              <a:ext uri="{FF2B5EF4-FFF2-40B4-BE49-F238E27FC236}">
                <a16:creationId xmlns:a16="http://schemas.microsoft.com/office/drawing/2014/main" id="{3EFF84EE-9FB5-43B9-AF8E-8F09AE5F6575}"/>
              </a:ext>
            </a:extLst>
          </p:cNvPr>
          <p:cNvSpPr/>
          <p:nvPr/>
        </p:nvSpPr>
        <p:spPr>
          <a:xfrm>
            <a:off x="0" y="-14111"/>
            <a:ext cx="12192000" cy="1920240"/>
          </a:xfrm>
          <a:prstGeom prst="rect">
            <a:avLst/>
          </a:prstGeom>
          <a:solidFill>
            <a:schemeClr val="accent1"/>
          </a:solidFill>
        </p:spPr>
        <p:txBody>
          <a:bodyPr wrap="square">
            <a:noAutofit/>
          </a:bodyPr>
          <a:lstStyle/>
          <a:p>
            <a:pPr algn="ctr"/>
            <a:endParaRPr lang="en-US" sz="1200" dirty="0">
              <a:solidFill>
                <a:schemeClr val="bg1"/>
              </a:solidFill>
              <a:latin typeface="Franklin Gothic Medium" panose="020B0603020102020204" pitchFamily="34" charset="0"/>
            </a:endParaRPr>
          </a:p>
          <a:p>
            <a:pPr algn="ctr"/>
            <a:r>
              <a:rPr lang="en-US" sz="3200" dirty="0">
                <a:solidFill>
                  <a:schemeClr val="bg1"/>
                </a:solidFill>
                <a:latin typeface="Franklin Gothic Medium" panose="020B0603020102020204" pitchFamily="34" charset="0"/>
              </a:rPr>
              <a:t>You will see a page with your name at the top, </a:t>
            </a:r>
          </a:p>
          <a:p>
            <a:pPr algn="ctr"/>
            <a:r>
              <a:rPr lang="en-US" sz="3200" dirty="0">
                <a:solidFill>
                  <a:schemeClr val="bg1"/>
                </a:solidFill>
                <a:latin typeface="Franklin Gothic Medium" panose="020B0603020102020204" pitchFamily="34" charset="0"/>
              </a:rPr>
              <a:t>and a few tabs will be available.  Choose  </a:t>
            </a:r>
            <a:r>
              <a:rPr lang="en-US" sz="3200" dirty="0">
                <a:solidFill>
                  <a:srgbClr val="FF0000"/>
                </a:solidFill>
                <a:latin typeface="Franklin Gothic Medium" panose="020B0603020102020204" pitchFamily="34" charset="0"/>
              </a:rPr>
              <a:t>Payment Methods  </a:t>
            </a:r>
            <a:r>
              <a:rPr lang="en-US" sz="3200" dirty="0">
                <a:solidFill>
                  <a:schemeClr val="bg1"/>
                </a:solidFill>
                <a:latin typeface="Franklin Gothic Medium" panose="020B0603020102020204" pitchFamily="34" charset="0"/>
              </a:rPr>
              <a:t>tab.</a:t>
            </a:r>
          </a:p>
          <a:p>
            <a:pPr algn="ctr"/>
            <a:r>
              <a:rPr lang="en-US" sz="3200" dirty="0">
                <a:solidFill>
                  <a:schemeClr val="bg1"/>
                </a:solidFill>
                <a:latin typeface="Franklin Gothic Medium" panose="020B0603020102020204" pitchFamily="34" charset="0"/>
              </a:rPr>
              <a:t>If paying by credit card, click </a:t>
            </a:r>
            <a:r>
              <a:rPr lang="en-US" sz="3200" dirty="0">
                <a:solidFill>
                  <a:srgbClr val="FF0000"/>
                </a:solidFill>
                <a:latin typeface="Franklin Gothic Medium" panose="020B0603020102020204" pitchFamily="34" charset="0"/>
              </a:rPr>
              <a:t>“Add Card”</a:t>
            </a:r>
          </a:p>
        </p:txBody>
      </p:sp>
      <p:sp>
        <p:nvSpPr>
          <p:cNvPr id="4" name="Arrow: Up 3">
            <a:extLst>
              <a:ext uri="{FF2B5EF4-FFF2-40B4-BE49-F238E27FC236}">
                <a16:creationId xmlns:a16="http://schemas.microsoft.com/office/drawing/2014/main" id="{4F790901-93F8-4113-8E3D-BA9E23ADA335}"/>
              </a:ext>
            </a:extLst>
          </p:cNvPr>
          <p:cNvSpPr/>
          <p:nvPr/>
        </p:nvSpPr>
        <p:spPr>
          <a:xfrm rot="1125397">
            <a:off x="5444943" y="3979149"/>
            <a:ext cx="334161" cy="1219200"/>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Arrow: Right 4">
            <a:extLst>
              <a:ext uri="{FF2B5EF4-FFF2-40B4-BE49-F238E27FC236}">
                <a16:creationId xmlns:a16="http://schemas.microsoft.com/office/drawing/2014/main" id="{BCFF8F3F-834F-4821-9A43-5A68061222C8}"/>
              </a:ext>
            </a:extLst>
          </p:cNvPr>
          <p:cNvSpPr/>
          <p:nvPr/>
        </p:nvSpPr>
        <p:spPr>
          <a:xfrm>
            <a:off x="8001000" y="4314683"/>
            <a:ext cx="1283208" cy="31339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rrow: Right 5">
            <a:extLst>
              <a:ext uri="{FF2B5EF4-FFF2-40B4-BE49-F238E27FC236}">
                <a16:creationId xmlns:a16="http://schemas.microsoft.com/office/drawing/2014/main" id="{FDB485A3-5B77-427C-A513-E15F633592D5}"/>
              </a:ext>
            </a:extLst>
          </p:cNvPr>
          <p:cNvSpPr/>
          <p:nvPr/>
        </p:nvSpPr>
        <p:spPr>
          <a:xfrm rot="2454920">
            <a:off x="7792833" y="5335540"/>
            <a:ext cx="1283208" cy="30839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Snagit_SNG865">
            <a:extLst>
              <a:ext uri="{FF2B5EF4-FFF2-40B4-BE49-F238E27FC236}">
                <a16:creationId xmlns:a16="http://schemas.microsoft.com/office/drawing/2014/main" id="{C2A4A17C-4EEF-4B18-B141-55931737BF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2743200"/>
            <a:ext cx="2819400" cy="838200"/>
          </a:xfrm>
          <a:prstGeom prst="rect">
            <a:avLst/>
          </a:prstGeom>
        </p:spPr>
      </p:pic>
    </p:spTree>
    <p:extLst>
      <p:ext uri="{BB962C8B-B14F-4D97-AF65-F5344CB8AC3E}">
        <p14:creationId xmlns:p14="http://schemas.microsoft.com/office/powerpoint/2010/main" val="227706594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4A0D89-E0F6-4A2E-9DBB-11207A96D4EF}"/>
              </a:ext>
            </a:extLst>
          </p:cNvPr>
          <p:cNvSpPr/>
          <p:nvPr/>
        </p:nvSpPr>
        <p:spPr>
          <a:xfrm>
            <a:off x="0" y="0"/>
            <a:ext cx="12192000" cy="2209800"/>
          </a:xfrm>
          <a:prstGeom prst="rect">
            <a:avLst/>
          </a:prstGeom>
          <a:solidFill>
            <a:schemeClr val="accent1"/>
          </a:solidFill>
        </p:spPr>
        <p:txBody>
          <a:bodyPr wrap="square">
            <a:noAutofit/>
          </a:bodyPr>
          <a:lstStyle/>
          <a:p>
            <a:pPr algn="just"/>
            <a:endParaRPr lang="en-US" sz="1200" dirty="0">
              <a:solidFill>
                <a:schemeClr val="bg1"/>
              </a:solidFill>
              <a:latin typeface="Franklin Gothic Medium" panose="020B0603020102020204" pitchFamily="34" charset="0"/>
            </a:endParaRPr>
          </a:p>
          <a:p>
            <a:pPr algn="ctr"/>
            <a:r>
              <a:rPr lang="en-US" sz="2800" dirty="0">
                <a:solidFill>
                  <a:schemeClr val="bg1"/>
                </a:solidFill>
                <a:latin typeface="Franklin Gothic Medium" panose="020B0603020102020204" pitchFamily="34" charset="0"/>
              </a:rPr>
              <a:t>On this page, you see payment method previously entered, or it may be blank. To link a credit card, click on  + </a:t>
            </a:r>
            <a:r>
              <a:rPr lang="en-US" sz="2800" dirty="0">
                <a:solidFill>
                  <a:srgbClr val="FF0000"/>
                </a:solidFill>
                <a:latin typeface="Franklin Gothic Medium" panose="020B0603020102020204" pitchFamily="34" charset="0"/>
              </a:rPr>
              <a:t>Add New Card</a:t>
            </a:r>
            <a:r>
              <a:rPr lang="en-US" sz="2800" dirty="0">
                <a:solidFill>
                  <a:schemeClr val="bg1"/>
                </a:solidFill>
                <a:latin typeface="Franklin Gothic Medium" panose="020B0603020102020204" pitchFamily="34" charset="0"/>
              </a:rPr>
              <a:t>, (ignore the </a:t>
            </a:r>
            <a:r>
              <a:rPr lang="en-US" sz="2800" dirty="0">
                <a:solidFill>
                  <a:srgbClr val="FF0000"/>
                </a:solidFill>
                <a:latin typeface="Franklin Gothic Medium" panose="020B0603020102020204" pitchFamily="34" charset="0"/>
              </a:rPr>
              <a:t>Add New Bank Account </a:t>
            </a:r>
            <a:r>
              <a:rPr lang="en-US" sz="2800" dirty="0">
                <a:solidFill>
                  <a:schemeClr val="bg1"/>
                </a:solidFill>
                <a:latin typeface="Franklin Gothic Medium" panose="020B0603020102020204" pitchFamily="34" charset="0"/>
              </a:rPr>
              <a:t>section). A dialogue box will appear for you to fill out. </a:t>
            </a:r>
          </a:p>
        </p:txBody>
      </p:sp>
      <p:pic>
        <p:nvPicPr>
          <p:cNvPr id="3" name="Snagit_SNG834">
            <a:extLst>
              <a:ext uri="{FF2B5EF4-FFF2-40B4-BE49-F238E27FC236}">
                <a16:creationId xmlns:a16="http://schemas.microsoft.com/office/drawing/2014/main" id="{013A6511-4EBE-4CFA-A85D-AE7EE5BFE12B}"/>
              </a:ext>
            </a:extLst>
          </p:cNvPr>
          <p:cNvPicPr>
            <a:picLocks noChangeAspect="1"/>
          </p:cNvPicPr>
          <p:nvPr/>
        </p:nvPicPr>
        <p:blipFill rotWithShape="1">
          <a:blip r:embed="rId2"/>
          <a:srcRect l="25653" t="6966" r="24436" b="8258"/>
          <a:stretch/>
        </p:blipFill>
        <p:spPr>
          <a:xfrm>
            <a:off x="1447800" y="2503525"/>
            <a:ext cx="4200646" cy="4022023"/>
          </a:xfrm>
          <a:prstGeom prst="rect">
            <a:avLst/>
          </a:prstGeom>
          <a:ln>
            <a:solidFill>
              <a:schemeClr val="tx1"/>
            </a:solidFill>
          </a:ln>
        </p:spPr>
      </p:pic>
      <p:pic>
        <p:nvPicPr>
          <p:cNvPr id="4" name="Snagit_SNG83D">
            <a:extLst>
              <a:ext uri="{FF2B5EF4-FFF2-40B4-BE49-F238E27FC236}">
                <a16:creationId xmlns:a16="http://schemas.microsoft.com/office/drawing/2014/main" id="{53E0DF28-ED60-4879-81D2-52FA0A14FDA8}"/>
              </a:ext>
            </a:extLst>
          </p:cNvPr>
          <p:cNvPicPr>
            <a:picLocks noChangeAspect="1"/>
          </p:cNvPicPr>
          <p:nvPr/>
        </p:nvPicPr>
        <p:blipFill>
          <a:blip r:embed="rId3"/>
          <a:stretch>
            <a:fillRect/>
          </a:stretch>
        </p:blipFill>
        <p:spPr>
          <a:xfrm>
            <a:off x="6324600" y="2503525"/>
            <a:ext cx="4267201" cy="4022023"/>
          </a:xfrm>
          <a:prstGeom prst="rect">
            <a:avLst/>
          </a:prstGeom>
          <a:ln>
            <a:solidFill>
              <a:schemeClr val="tx1"/>
            </a:solidFill>
          </a:ln>
        </p:spPr>
      </p:pic>
      <p:sp>
        <p:nvSpPr>
          <p:cNvPr id="5" name="Arrow: Right 4">
            <a:extLst>
              <a:ext uri="{FF2B5EF4-FFF2-40B4-BE49-F238E27FC236}">
                <a16:creationId xmlns:a16="http://schemas.microsoft.com/office/drawing/2014/main" id="{6351808F-77C3-44FA-B69E-F7C2D7FAC0FA}"/>
              </a:ext>
            </a:extLst>
          </p:cNvPr>
          <p:cNvSpPr/>
          <p:nvPr/>
        </p:nvSpPr>
        <p:spPr>
          <a:xfrm rot="2139510">
            <a:off x="3359840" y="5816269"/>
            <a:ext cx="978408" cy="33883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rrow: Right 5">
            <a:extLst>
              <a:ext uri="{FF2B5EF4-FFF2-40B4-BE49-F238E27FC236}">
                <a16:creationId xmlns:a16="http://schemas.microsoft.com/office/drawing/2014/main" id="{8D7FA30A-57B7-469D-9BE9-EA43BB29FEE8}"/>
              </a:ext>
            </a:extLst>
          </p:cNvPr>
          <p:cNvSpPr/>
          <p:nvPr/>
        </p:nvSpPr>
        <p:spPr>
          <a:xfrm rot="2343538">
            <a:off x="7979865" y="5804983"/>
            <a:ext cx="956671" cy="340144"/>
          </a:xfrm>
          <a:prstGeom prst="rightArrow">
            <a:avLst>
              <a:gd name="adj1" fmla="val 52571"/>
              <a:gd name="adj2"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37693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anim calcmode="lin" valueType="num">
                                      <p:cBhvr>
                                        <p:cTn id="15" dur="2000" fill="hold"/>
                                        <p:tgtEl>
                                          <p:spTgt spid="6"/>
                                        </p:tgtEl>
                                        <p:attrNameLst>
                                          <p:attrName>ppt_w</p:attrName>
                                        </p:attrNameLst>
                                      </p:cBhvr>
                                      <p:tavLst>
                                        <p:tav tm="0" fmla="#ppt_w*sin(2.5*pi*$)">
                                          <p:val>
                                            <p:fltVal val="0"/>
                                          </p:val>
                                        </p:tav>
                                        <p:tav tm="100000">
                                          <p:val>
                                            <p:fltVal val="1"/>
                                          </p:val>
                                        </p:tav>
                                      </p:tavLst>
                                    </p:anim>
                                    <p:anim calcmode="lin" valueType="num">
                                      <p:cBhvr>
                                        <p:cTn id="16"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nagit_SNG857">
            <a:extLst>
              <a:ext uri="{FF2B5EF4-FFF2-40B4-BE49-F238E27FC236}">
                <a16:creationId xmlns:a16="http://schemas.microsoft.com/office/drawing/2014/main" id="{DB4234EB-6275-48AC-B809-60178892E5B3}"/>
              </a:ext>
            </a:extLst>
          </p:cNvPr>
          <p:cNvPicPr>
            <a:picLocks noChangeAspect="1"/>
          </p:cNvPicPr>
          <p:nvPr/>
        </p:nvPicPr>
        <p:blipFill rotWithShape="1">
          <a:blip r:embed="rId2"/>
          <a:srcRect l="11860" t="1431" r="4854" b="31221"/>
          <a:stretch/>
        </p:blipFill>
        <p:spPr>
          <a:xfrm>
            <a:off x="3352800" y="2404480"/>
            <a:ext cx="8711609" cy="4419600"/>
          </a:xfrm>
          <a:prstGeom prst="rect">
            <a:avLst/>
          </a:prstGeom>
        </p:spPr>
      </p:pic>
      <p:sp>
        <p:nvSpPr>
          <p:cNvPr id="5" name="Rectangle 4">
            <a:extLst>
              <a:ext uri="{FF2B5EF4-FFF2-40B4-BE49-F238E27FC236}">
                <a16:creationId xmlns:a16="http://schemas.microsoft.com/office/drawing/2014/main" id="{623C3574-A22E-4CEB-8A16-870558EE6EA7}"/>
              </a:ext>
            </a:extLst>
          </p:cNvPr>
          <p:cNvSpPr/>
          <p:nvPr/>
        </p:nvSpPr>
        <p:spPr>
          <a:xfrm>
            <a:off x="3422797" y="222267"/>
            <a:ext cx="8571613" cy="1938992"/>
          </a:xfrm>
          <a:prstGeom prst="rect">
            <a:avLst/>
          </a:prstGeom>
        </p:spPr>
        <p:txBody>
          <a:bodyPr wrap="square">
            <a:spAutoFit/>
          </a:bodyPr>
          <a:lstStyle/>
          <a:p>
            <a:pPr algn="ctr"/>
            <a:r>
              <a:rPr lang="en-US" sz="2400" dirty="0">
                <a:solidFill>
                  <a:srgbClr val="000000"/>
                </a:solidFill>
                <a:latin typeface="Franklin Gothic Medium" panose="020B0603020102020204" pitchFamily="34" charset="0"/>
              </a:rPr>
              <a:t>The Payments page is divided into four sections. </a:t>
            </a:r>
          </a:p>
          <a:p>
            <a:pPr algn="ctr"/>
            <a:r>
              <a:rPr lang="en-US" sz="2400" dirty="0">
                <a:solidFill>
                  <a:srgbClr val="000000"/>
                </a:solidFill>
                <a:latin typeface="Franklin Gothic Medium" panose="020B0603020102020204" pitchFamily="34" charset="0"/>
              </a:rPr>
              <a:t>Group Payments, Payments, Group Transactions, and Member Transactions. </a:t>
            </a:r>
          </a:p>
          <a:p>
            <a:pPr algn="ctr"/>
            <a:r>
              <a:rPr lang="en-US" sz="2000" dirty="0">
                <a:solidFill>
                  <a:srgbClr val="FF0000"/>
                </a:solidFill>
                <a:latin typeface="Franklin Gothic Medium" panose="020B0603020102020204" pitchFamily="34" charset="0"/>
              </a:rPr>
              <a:t> </a:t>
            </a:r>
            <a:r>
              <a:rPr lang="en-US" sz="2400" dirty="0">
                <a:solidFill>
                  <a:srgbClr val="FF0000"/>
                </a:solidFill>
                <a:latin typeface="Franklin Gothic Medium" panose="020B0603020102020204" pitchFamily="34" charset="0"/>
              </a:rPr>
              <a:t>If you have a balance, the Make Payment button will be available to you. No Balance No Button. </a:t>
            </a:r>
          </a:p>
        </p:txBody>
      </p:sp>
      <p:sp>
        <p:nvSpPr>
          <p:cNvPr id="6" name="Arrow: Up 5">
            <a:extLst>
              <a:ext uri="{FF2B5EF4-FFF2-40B4-BE49-F238E27FC236}">
                <a16:creationId xmlns:a16="http://schemas.microsoft.com/office/drawing/2014/main" id="{039745E3-3E6D-4370-9DCC-B6C7DDDE2C58}"/>
              </a:ext>
            </a:extLst>
          </p:cNvPr>
          <p:cNvSpPr/>
          <p:nvPr/>
        </p:nvSpPr>
        <p:spPr>
          <a:xfrm rot="20379430">
            <a:off x="6661223" y="4679889"/>
            <a:ext cx="401945" cy="1131966"/>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Snagit_SNG841">
            <a:extLst>
              <a:ext uri="{FF2B5EF4-FFF2-40B4-BE49-F238E27FC236}">
                <a16:creationId xmlns:a16="http://schemas.microsoft.com/office/drawing/2014/main" id="{481B6937-3902-4D9D-BD6F-A428EFB7EC43}"/>
              </a:ext>
            </a:extLst>
          </p:cNvPr>
          <p:cNvPicPr>
            <a:picLocks noChangeAspect="1"/>
          </p:cNvPicPr>
          <p:nvPr/>
        </p:nvPicPr>
        <p:blipFill rotWithShape="1">
          <a:blip r:embed="rId3"/>
          <a:srcRect l="85540" t="36934" r="916" b="52999"/>
          <a:stretch/>
        </p:blipFill>
        <p:spPr>
          <a:xfrm>
            <a:off x="10582742" y="4217884"/>
            <a:ext cx="1447800" cy="914401"/>
          </a:xfrm>
          <a:prstGeom prst="rect">
            <a:avLst/>
          </a:prstGeom>
        </p:spPr>
      </p:pic>
      <p:sp>
        <p:nvSpPr>
          <p:cNvPr id="8" name="TextBox 7">
            <a:extLst>
              <a:ext uri="{FF2B5EF4-FFF2-40B4-BE49-F238E27FC236}">
                <a16:creationId xmlns:a16="http://schemas.microsoft.com/office/drawing/2014/main" id="{5B41945B-F4F2-406A-8745-082F3E65BA3E}"/>
              </a:ext>
            </a:extLst>
          </p:cNvPr>
          <p:cNvSpPr txBox="1"/>
          <p:nvPr/>
        </p:nvSpPr>
        <p:spPr>
          <a:xfrm>
            <a:off x="8957884" y="3225476"/>
            <a:ext cx="3061369" cy="830997"/>
          </a:xfrm>
          <a:prstGeom prst="rect">
            <a:avLst/>
          </a:prstGeom>
          <a:noFill/>
        </p:spPr>
        <p:txBody>
          <a:bodyPr wrap="square" rtlCol="0">
            <a:spAutoFit/>
          </a:bodyPr>
          <a:lstStyle/>
          <a:p>
            <a:pPr algn="r"/>
            <a:r>
              <a:rPr lang="en-US" sz="2400" b="1" dirty="0">
                <a:solidFill>
                  <a:srgbClr val="FF0000"/>
                </a:solidFill>
                <a:latin typeface="Franklin Gothic Medium" panose="020B0603020102020204" pitchFamily="34" charset="0"/>
              </a:rPr>
              <a:t>If Balance Due CLICK</a:t>
            </a:r>
          </a:p>
          <a:p>
            <a:pPr algn="r"/>
            <a:r>
              <a:rPr lang="en-US" sz="2400" b="1" dirty="0">
                <a:solidFill>
                  <a:srgbClr val="FF0000"/>
                </a:solidFill>
                <a:latin typeface="Franklin Gothic Medium" panose="020B0603020102020204" pitchFamily="34" charset="0"/>
              </a:rPr>
              <a:t>Payment button</a:t>
            </a:r>
          </a:p>
        </p:txBody>
      </p:sp>
      <p:pic>
        <p:nvPicPr>
          <p:cNvPr id="9" name="Snagit_SNG84E">
            <a:extLst>
              <a:ext uri="{FF2B5EF4-FFF2-40B4-BE49-F238E27FC236}">
                <a16:creationId xmlns:a16="http://schemas.microsoft.com/office/drawing/2014/main" id="{8B1C3083-9483-4F3C-AE69-1A91D8BA66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1582" y="3023741"/>
            <a:ext cx="3200400" cy="1002323"/>
          </a:xfrm>
          <a:prstGeom prst="rect">
            <a:avLst/>
          </a:prstGeom>
        </p:spPr>
      </p:pic>
      <p:sp>
        <p:nvSpPr>
          <p:cNvPr id="3" name="TextBox 2">
            <a:extLst>
              <a:ext uri="{FF2B5EF4-FFF2-40B4-BE49-F238E27FC236}">
                <a16:creationId xmlns:a16="http://schemas.microsoft.com/office/drawing/2014/main" id="{D81F16FD-5A88-4553-9DDB-05A4E55568B9}"/>
              </a:ext>
            </a:extLst>
          </p:cNvPr>
          <p:cNvSpPr txBox="1"/>
          <p:nvPr/>
        </p:nvSpPr>
        <p:spPr>
          <a:xfrm>
            <a:off x="0" y="0"/>
            <a:ext cx="3225613" cy="6858000"/>
          </a:xfrm>
          <a:prstGeom prst="rect">
            <a:avLst/>
          </a:prstGeom>
          <a:solidFill>
            <a:schemeClr val="accent1"/>
          </a:solidFill>
        </p:spPr>
        <p:txBody>
          <a:bodyPr wrap="square" rtlCol="0">
            <a:noAutofit/>
          </a:bodyPr>
          <a:lstStyle/>
          <a:p>
            <a:endPar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Making a         Payment</a:t>
            </a:r>
          </a:p>
        </p:txBody>
      </p:sp>
      <p:pic>
        <p:nvPicPr>
          <p:cNvPr id="10" name="Snagit_SNG86D">
            <a:extLst>
              <a:ext uri="{FF2B5EF4-FFF2-40B4-BE49-F238E27FC236}">
                <a16:creationId xmlns:a16="http://schemas.microsoft.com/office/drawing/2014/main" id="{2B751505-DB0F-4506-A052-3CF80B5900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5694" y="5488249"/>
            <a:ext cx="2743438" cy="716342"/>
          </a:xfrm>
          <a:prstGeom prst="rect">
            <a:avLst/>
          </a:prstGeom>
        </p:spPr>
      </p:pic>
    </p:spTree>
    <p:extLst>
      <p:ext uri="{BB962C8B-B14F-4D97-AF65-F5344CB8AC3E}">
        <p14:creationId xmlns:p14="http://schemas.microsoft.com/office/powerpoint/2010/main" val="101378752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nagit_SNG844">
            <a:extLst>
              <a:ext uri="{FF2B5EF4-FFF2-40B4-BE49-F238E27FC236}">
                <a16:creationId xmlns:a16="http://schemas.microsoft.com/office/drawing/2014/main" id="{FE6D53E9-A553-4B67-8E32-07FFCB18E2B2}"/>
              </a:ext>
            </a:extLst>
          </p:cNvPr>
          <p:cNvPicPr>
            <a:picLocks noChangeAspect="1"/>
          </p:cNvPicPr>
          <p:nvPr/>
        </p:nvPicPr>
        <p:blipFill rotWithShape="1">
          <a:blip r:embed="rId2">
            <a:extLst>
              <a:ext uri="{28A0092B-C50C-407E-A947-70E740481C1C}">
                <a14:useLocalDpi xmlns:a14="http://schemas.microsoft.com/office/drawing/2010/main" val="0"/>
              </a:ext>
            </a:extLst>
          </a:blip>
          <a:srcRect t="70721"/>
          <a:stretch/>
        </p:blipFill>
        <p:spPr>
          <a:xfrm>
            <a:off x="1066800" y="4238583"/>
            <a:ext cx="9982200" cy="2438400"/>
          </a:xfrm>
          <a:prstGeom prst="rect">
            <a:avLst/>
          </a:prstGeom>
        </p:spPr>
      </p:pic>
      <p:pic>
        <p:nvPicPr>
          <p:cNvPr id="8" name="Snagit_SNG844">
            <a:extLst>
              <a:ext uri="{FF2B5EF4-FFF2-40B4-BE49-F238E27FC236}">
                <a16:creationId xmlns:a16="http://schemas.microsoft.com/office/drawing/2014/main" id="{9F68E1C1-9880-48F7-9288-82473C57D738}"/>
              </a:ext>
            </a:extLst>
          </p:cNvPr>
          <p:cNvPicPr>
            <a:picLocks noChangeAspect="1"/>
          </p:cNvPicPr>
          <p:nvPr/>
        </p:nvPicPr>
        <p:blipFill rotWithShape="1">
          <a:blip r:embed="rId2">
            <a:extLst>
              <a:ext uri="{28A0092B-C50C-407E-A947-70E740481C1C}">
                <a14:useLocalDpi xmlns:a14="http://schemas.microsoft.com/office/drawing/2010/main" val="0"/>
              </a:ext>
            </a:extLst>
          </a:blip>
          <a:srcRect b="69682"/>
          <a:stretch/>
        </p:blipFill>
        <p:spPr>
          <a:xfrm>
            <a:off x="1066800" y="1828404"/>
            <a:ext cx="9982200" cy="2410179"/>
          </a:xfrm>
          <a:prstGeom prst="rect">
            <a:avLst/>
          </a:prstGeom>
        </p:spPr>
      </p:pic>
      <p:sp>
        <p:nvSpPr>
          <p:cNvPr id="5" name="Arrow: Up 4">
            <a:extLst>
              <a:ext uri="{FF2B5EF4-FFF2-40B4-BE49-F238E27FC236}">
                <a16:creationId xmlns:a16="http://schemas.microsoft.com/office/drawing/2014/main" id="{ACAA3935-0360-4FCB-A4F8-F129ACC80057}"/>
              </a:ext>
            </a:extLst>
          </p:cNvPr>
          <p:cNvSpPr/>
          <p:nvPr/>
        </p:nvSpPr>
        <p:spPr>
          <a:xfrm rot="19480830" flipH="1">
            <a:off x="1651362" y="3273709"/>
            <a:ext cx="331740" cy="1073422"/>
          </a:xfrm>
          <a:prstGeom prst="upArrow">
            <a:avLst>
              <a:gd name="adj1" fmla="val 43498"/>
              <a:gd name="adj2"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Up 8">
            <a:extLst>
              <a:ext uri="{FF2B5EF4-FFF2-40B4-BE49-F238E27FC236}">
                <a16:creationId xmlns:a16="http://schemas.microsoft.com/office/drawing/2014/main" id="{7CCF816E-3F78-48BB-A7DF-327394DBAF4E}"/>
              </a:ext>
            </a:extLst>
          </p:cNvPr>
          <p:cNvSpPr/>
          <p:nvPr/>
        </p:nvSpPr>
        <p:spPr>
          <a:xfrm rot="19459889">
            <a:off x="1637985" y="5321626"/>
            <a:ext cx="311237" cy="1013826"/>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7F23A5AD-E50E-4413-9C6F-D81E799D3EC5}"/>
              </a:ext>
            </a:extLst>
          </p:cNvPr>
          <p:cNvSpPr txBox="1"/>
          <p:nvPr/>
        </p:nvSpPr>
        <p:spPr>
          <a:xfrm>
            <a:off x="0" y="0"/>
            <a:ext cx="12192000" cy="1815882"/>
          </a:xfrm>
          <a:prstGeom prst="rect">
            <a:avLst/>
          </a:prstGeom>
          <a:solidFill>
            <a:schemeClr val="accent1"/>
          </a:solidFill>
        </p:spPr>
        <p:txBody>
          <a:bodyPr wrap="square" rtlCol="0">
            <a:spAutoFit/>
          </a:bodyPr>
          <a:lstStyle/>
          <a:p>
            <a:pPr algn="ctr"/>
            <a:endParaRPr lang="en-US" sz="2800" dirty="0">
              <a:solidFill>
                <a:schemeClr val="bg1"/>
              </a:solidFill>
              <a:latin typeface="Franklin Gothic Medium" panose="020B0603020102020204" pitchFamily="34" charset="0"/>
            </a:endParaRPr>
          </a:p>
          <a:p>
            <a:pPr algn="ctr"/>
            <a:r>
              <a:rPr lang="en-US" sz="2800" dirty="0">
                <a:solidFill>
                  <a:schemeClr val="bg1"/>
                </a:solidFill>
                <a:latin typeface="Franklin Gothic Medium" panose="020B0603020102020204" pitchFamily="34" charset="0"/>
              </a:rPr>
              <a:t>On payments page you will find a list of dues, those with </a:t>
            </a:r>
            <a:r>
              <a:rPr lang="en-US" sz="2800" dirty="0">
                <a:solidFill>
                  <a:srgbClr val="00B050"/>
                </a:solidFill>
                <a:latin typeface="Franklin Gothic Medium" panose="020B0603020102020204" pitchFamily="34" charset="0"/>
              </a:rPr>
              <a:t>green</a:t>
            </a:r>
            <a:r>
              <a:rPr lang="en-US" sz="2800" dirty="0">
                <a:solidFill>
                  <a:schemeClr val="bg1"/>
                </a:solidFill>
                <a:latin typeface="Franklin Gothic Medium" panose="020B0603020102020204" pitchFamily="34" charset="0"/>
              </a:rPr>
              <a:t> check marks have been paid, and </a:t>
            </a:r>
            <a:r>
              <a:rPr lang="en-US" sz="2800" dirty="0">
                <a:solidFill>
                  <a:srgbClr val="FF0000"/>
                </a:solidFill>
                <a:latin typeface="Franklin Gothic Medium" panose="020B0603020102020204" pitchFamily="34" charset="0"/>
              </a:rPr>
              <a:t>open check boxes </a:t>
            </a:r>
            <a:r>
              <a:rPr lang="en-US" sz="2800" dirty="0">
                <a:solidFill>
                  <a:schemeClr val="bg1"/>
                </a:solidFill>
                <a:latin typeface="Franklin Gothic Medium" panose="020B0603020102020204" pitchFamily="34" charset="0"/>
              </a:rPr>
              <a:t>are unpaid and available for selection.</a:t>
            </a:r>
          </a:p>
          <a:p>
            <a:pPr algn="ctr"/>
            <a:r>
              <a:rPr lang="en-US" sz="2800" dirty="0">
                <a:solidFill>
                  <a:schemeClr val="bg1"/>
                </a:solidFill>
                <a:latin typeface="Franklin Gothic Medium" panose="020B0603020102020204" pitchFamily="34" charset="0"/>
              </a:rPr>
              <a:t> </a:t>
            </a:r>
          </a:p>
        </p:txBody>
      </p:sp>
      <p:pic>
        <p:nvPicPr>
          <p:cNvPr id="10" name="Snagit_SNG87A">
            <a:extLst>
              <a:ext uri="{FF2B5EF4-FFF2-40B4-BE49-F238E27FC236}">
                <a16:creationId xmlns:a16="http://schemas.microsoft.com/office/drawing/2014/main" id="{3AE50C0E-B596-41D0-813F-18D04C1547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7737" y="6019799"/>
            <a:ext cx="844007" cy="370609"/>
          </a:xfrm>
          <a:prstGeom prst="rect">
            <a:avLst/>
          </a:prstGeom>
        </p:spPr>
      </p:pic>
      <p:pic>
        <p:nvPicPr>
          <p:cNvPr id="11" name="Snagit_SNG87A">
            <a:extLst>
              <a:ext uri="{FF2B5EF4-FFF2-40B4-BE49-F238E27FC236}">
                <a16:creationId xmlns:a16="http://schemas.microsoft.com/office/drawing/2014/main" id="{AE4143B2-7D71-4302-AF6F-FEF4720379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7738" y="5443928"/>
            <a:ext cx="819190" cy="370609"/>
          </a:xfrm>
          <a:prstGeom prst="rect">
            <a:avLst/>
          </a:prstGeom>
        </p:spPr>
      </p:pic>
      <p:pic>
        <p:nvPicPr>
          <p:cNvPr id="12" name="Snagit_SNG87A">
            <a:extLst>
              <a:ext uri="{FF2B5EF4-FFF2-40B4-BE49-F238E27FC236}">
                <a16:creationId xmlns:a16="http://schemas.microsoft.com/office/drawing/2014/main" id="{47D053C9-78A6-4988-8F44-EEBC202A0D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0145" y="4596977"/>
            <a:ext cx="819190" cy="370609"/>
          </a:xfrm>
          <a:prstGeom prst="rect">
            <a:avLst/>
          </a:prstGeom>
        </p:spPr>
      </p:pic>
      <p:pic>
        <p:nvPicPr>
          <p:cNvPr id="13" name="Snagit_SNG87A">
            <a:extLst>
              <a:ext uri="{FF2B5EF4-FFF2-40B4-BE49-F238E27FC236}">
                <a16:creationId xmlns:a16="http://schemas.microsoft.com/office/drawing/2014/main" id="{F5CAF399-7D6A-4A8F-B451-A9F5FC27DD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7664" y="3861713"/>
            <a:ext cx="819190" cy="370609"/>
          </a:xfrm>
          <a:prstGeom prst="rect">
            <a:avLst/>
          </a:prstGeom>
        </p:spPr>
      </p:pic>
      <p:pic>
        <p:nvPicPr>
          <p:cNvPr id="14" name="Snagit_SNG87A">
            <a:extLst>
              <a:ext uri="{FF2B5EF4-FFF2-40B4-BE49-F238E27FC236}">
                <a16:creationId xmlns:a16="http://schemas.microsoft.com/office/drawing/2014/main" id="{29966E95-EC9D-4A99-88C4-4C936FFEBD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7664" y="3311907"/>
            <a:ext cx="819190" cy="370609"/>
          </a:xfrm>
          <a:prstGeom prst="rect">
            <a:avLst/>
          </a:prstGeom>
        </p:spPr>
      </p:pic>
    </p:spTree>
    <p:extLst>
      <p:ext uri="{BB962C8B-B14F-4D97-AF65-F5344CB8AC3E}">
        <p14:creationId xmlns:p14="http://schemas.microsoft.com/office/powerpoint/2010/main" val="214150979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solidFill>
                <a:latin typeface="Tahoma" panose="020B0604030504040204" pitchFamily="34" charset="0"/>
                <a:ea typeface="Tahoma" panose="020B0604030504040204" pitchFamily="34" charset="0"/>
                <a:cs typeface="Tahoma" panose="020B0604030504040204" pitchFamily="34" charset="0"/>
              </a:rPr>
              <a:t>What we will be discussing:</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p:txBody>
      </p:sp>
      <p:sp>
        <p:nvSpPr>
          <p:cNvPr id="5" name="TextBox 4"/>
          <p:cNvSpPr txBox="1"/>
          <p:nvPr/>
        </p:nvSpPr>
        <p:spPr>
          <a:xfrm>
            <a:off x="4419600" y="1809918"/>
            <a:ext cx="6764868" cy="3970318"/>
          </a:xfrm>
          <a:prstGeom prst="rect">
            <a:avLst/>
          </a:prstGeom>
          <a:noFill/>
        </p:spPr>
        <p:txBody>
          <a:bodyPr wrap="square" rtlCol="0">
            <a:spAutoFit/>
          </a:bodyPr>
          <a:lstStyle/>
          <a:p>
            <a:pPr marL="457200" indent="-457200">
              <a:buFont typeface="Wingdings" panose="05000000000000000000" pitchFamily="2" charset="2"/>
              <a:buChar char="ü"/>
            </a:pPr>
            <a:r>
              <a:rPr lang="en-US" sz="3600" b="1" dirty="0">
                <a:latin typeface="Tahoma" panose="020B0604030504040204" pitchFamily="34" charset="0"/>
                <a:ea typeface="Tahoma" panose="020B0604030504040204" pitchFamily="34" charset="0"/>
                <a:cs typeface="Tahoma" panose="020B0604030504040204" pitchFamily="34" charset="0"/>
              </a:rPr>
              <a:t>Treasurer’s Calendar</a:t>
            </a:r>
          </a:p>
          <a:p>
            <a:pPr marL="457200" indent="-457200">
              <a:buFont typeface="Wingdings" panose="05000000000000000000" pitchFamily="2" charset="2"/>
              <a:buChar char="ü"/>
            </a:pPr>
            <a:r>
              <a:rPr lang="en-US" sz="3600" b="1" dirty="0">
                <a:latin typeface="Tahoma" panose="020B0604030504040204" pitchFamily="34" charset="0"/>
                <a:ea typeface="Tahoma" panose="020B0604030504040204" pitchFamily="34" charset="0"/>
                <a:cs typeface="Tahoma" panose="020B0604030504040204" pitchFamily="34" charset="0"/>
              </a:rPr>
              <a:t>General Responsibilities</a:t>
            </a:r>
          </a:p>
          <a:p>
            <a:pPr marL="457200" indent="-457200">
              <a:buFont typeface="Wingdings" panose="05000000000000000000" pitchFamily="2" charset="2"/>
              <a:buChar char="ü"/>
            </a:pPr>
            <a:r>
              <a:rPr lang="en-US" sz="3600" b="1" dirty="0">
                <a:latin typeface="Tahoma" panose="020B0604030504040204" pitchFamily="34" charset="0"/>
                <a:ea typeface="Tahoma" panose="020B0604030504040204" pitchFamily="34" charset="0"/>
                <a:cs typeface="Tahoma" panose="020B0604030504040204" pitchFamily="34" charset="0"/>
              </a:rPr>
              <a:t>Group Tally</a:t>
            </a:r>
          </a:p>
          <a:p>
            <a:pPr marL="457200" indent="-457200">
              <a:buFont typeface="Wingdings" panose="05000000000000000000" pitchFamily="2" charset="2"/>
              <a:buChar char="ü"/>
            </a:pPr>
            <a:r>
              <a:rPr lang="en-US" sz="3600" b="1" dirty="0">
                <a:latin typeface="Tahoma" panose="020B0604030504040204" pitchFamily="34" charset="0"/>
                <a:ea typeface="Tahoma" panose="020B0604030504040204" pitchFamily="34" charset="0"/>
                <a:cs typeface="Tahoma" panose="020B0604030504040204" pitchFamily="34" charset="0"/>
              </a:rPr>
              <a:t>Financial Responsibilities</a:t>
            </a:r>
          </a:p>
          <a:p>
            <a:pPr marL="457200" indent="-457200">
              <a:buFont typeface="Wingdings" panose="05000000000000000000" pitchFamily="2" charset="2"/>
              <a:buChar char="ü"/>
            </a:pPr>
            <a:r>
              <a:rPr lang="en-US" sz="3600" b="1" dirty="0">
                <a:latin typeface="Tahoma" panose="020B0604030504040204" pitchFamily="34" charset="0"/>
                <a:ea typeface="Tahoma" panose="020B0604030504040204" pitchFamily="34" charset="0"/>
                <a:cs typeface="Tahoma" panose="020B0604030504040204" pitchFamily="34" charset="0"/>
              </a:rPr>
              <a:t>Cyber Fraud</a:t>
            </a:r>
          </a:p>
          <a:p>
            <a:pPr marL="457200" indent="-457200">
              <a:buFont typeface="Wingdings" panose="05000000000000000000" pitchFamily="2" charset="2"/>
              <a:buChar char="ü"/>
            </a:pPr>
            <a:r>
              <a:rPr lang="en-US" sz="3600" b="1" dirty="0">
                <a:latin typeface="Tahoma" panose="020B0604030504040204" pitchFamily="34" charset="0"/>
                <a:ea typeface="Tahoma" panose="020B0604030504040204" pitchFamily="34" charset="0"/>
                <a:cs typeface="Tahoma" panose="020B0604030504040204" pitchFamily="34" charset="0"/>
              </a:rPr>
              <a:t>Resources</a:t>
            </a:r>
          </a:p>
          <a:p>
            <a:endParaRPr lang="en-US" dirty="0"/>
          </a:p>
          <a:p>
            <a:endParaRPr lang="en-US" dirty="0"/>
          </a:p>
        </p:txBody>
      </p:sp>
      <p:sp>
        <p:nvSpPr>
          <p:cNvPr id="6" name="TextBox 5">
            <a:extLst>
              <a:ext uri="{FF2B5EF4-FFF2-40B4-BE49-F238E27FC236}">
                <a16:creationId xmlns:a16="http://schemas.microsoft.com/office/drawing/2014/main" id="{6FDBCCFB-ECBE-474F-8C7C-0D2652B12AC1}"/>
              </a:ext>
            </a:extLst>
          </p:cNvPr>
          <p:cNvSpPr txBox="1"/>
          <p:nvPr/>
        </p:nvSpPr>
        <p:spPr>
          <a:xfrm>
            <a:off x="206354" y="1164878"/>
            <a:ext cx="3023682" cy="1754326"/>
          </a:xfrm>
          <a:prstGeom prst="rect">
            <a:avLst/>
          </a:prstGeom>
          <a:noFill/>
        </p:spPr>
        <p:txBody>
          <a:bodyPr wrap="square" rtlCol="0">
            <a:spAutoFit/>
          </a:bodyPr>
          <a:lstStyle/>
          <a:p>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TREASURER</a:t>
            </a:r>
          </a:p>
          <a:p>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WORKSHOP</a:t>
            </a:r>
          </a:p>
          <a:p>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AGENDA</a:t>
            </a:r>
          </a:p>
        </p:txBody>
      </p:sp>
      <p:pic>
        <p:nvPicPr>
          <p:cNvPr id="8" name="Picture 7">
            <a:extLst>
              <a:ext uri="{FF2B5EF4-FFF2-40B4-BE49-F238E27FC236}">
                <a16:creationId xmlns:a16="http://schemas.microsoft.com/office/drawing/2014/main" id="{43B9DB82-B1FB-4D54-BB3D-7F3D22CA6BF2}"/>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3657600"/>
            <a:ext cx="3429000" cy="2423477"/>
          </a:xfrm>
          <a:prstGeom prst="rect">
            <a:avLst/>
          </a:prstGeom>
        </p:spPr>
      </p:pic>
    </p:spTree>
    <p:extLst>
      <p:ext uri="{BB962C8B-B14F-4D97-AF65-F5344CB8AC3E}">
        <p14:creationId xmlns:p14="http://schemas.microsoft.com/office/powerpoint/2010/main" val="19540552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nagit_SNG848">
            <a:extLst>
              <a:ext uri="{FF2B5EF4-FFF2-40B4-BE49-F238E27FC236}">
                <a16:creationId xmlns:a16="http://schemas.microsoft.com/office/drawing/2014/main" id="{8D58AC77-BF19-444A-AC12-8A81CB765F78}"/>
              </a:ext>
            </a:extLst>
          </p:cNvPr>
          <p:cNvPicPr>
            <a:picLocks noChangeAspect="1"/>
          </p:cNvPicPr>
          <p:nvPr/>
        </p:nvPicPr>
        <p:blipFill rotWithShape="1">
          <a:blip r:embed="rId2">
            <a:extLst>
              <a:ext uri="{28A0092B-C50C-407E-A947-70E740481C1C}">
                <a14:useLocalDpi xmlns:a14="http://schemas.microsoft.com/office/drawing/2010/main" val="0"/>
              </a:ext>
            </a:extLst>
          </a:blip>
          <a:srcRect b="45763"/>
          <a:stretch/>
        </p:blipFill>
        <p:spPr>
          <a:xfrm>
            <a:off x="3206044" y="59587"/>
            <a:ext cx="8763000" cy="2590800"/>
          </a:xfrm>
          <a:prstGeom prst="rect">
            <a:avLst/>
          </a:prstGeom>
        </p:spPr>
      </p:pic>
      <p:sp>
        <p:nvSpPr>
          <p:cNvPr id="7" name="Arrow: Right 6">
            <a:extLst>
              <a:ext uri="{FF2B5EF4-FFF2-40B4-BE49-F238E27FC236}">
                <a16:creationId xmlns:a16="http://schemas.microsoft.com/office/drawing/2014/main" id="{CB862361-72AA-497A-8CA2-AD66698EACBC}"/>
              </a:ext>
            </a:extLst>
          </p:cNvPr>
          <p:cNvSpPr/>
          <p:nvPr/>
        </p:nvSpPr>
        <p:spPr>
          <a:xfrm>
            <a:off x="10313812" y="2264144"/>
            <a:ext cx="978408" cy="383045"/>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Snagit_SNG844">
            <a:extLst>
              <a:ext uri="{FF2B5EF4-FFF2-40B4-BE49-F238E27FC236}">
                <a16:creationId xmlns:a16="http://schemas.microsoft.com/office/drawing/2014/main" id="{E57EAAFE-FCFA-4B6A-B3E3-18BF0F2CDD00}"/>
              </a:ext>
            </a:extLst>
          </p:cNvPr>
          <p:cNvPicPr>
            <a:picLocks noChangeAspect="1"/>
          </p:cNvPicPr>
          <p:nvPr/>
        </p:nvPicPr>
        <p:blipFill rotWithShape="1">
          <a:blip r:embed="rId3">
            <a:extLst>
              <a:ext uri="{28A0092B-C50C-407E-A947-70E740481C1C}">
                <a14:useLocalDpi xmlns:a14="http://schemas.microsoft.com/office/drawing/2010/main" val="0"/>
              </a:ext>
            </a:extLst>
          </a:blip>
          <a:srcRect b="69682"/>
          <a:stretch/>
        </p:blipFill>
        <p:spPr>
          <a:xfrm>
            <a:off x="3194756" y="4607667"/>
            <a:ext cx="8763000" cy="2057400"/>
          </a:xfrm>
          <a:prstGeom prst="rect">
            <a:avLst/>
          </a:prstGeom>
        </p:spPr>
      </p:pic>
      <p:sp>
        <p:nvSpPr>
          <p:cNvPr id="4" name="Arrow: Up 3">
            <a:extLst>
              <a:ext uri="{FF2B5EF4-FFF2-40B4-BE49-F238E27FC236}">
                <a16:creationId xmlns:a16="http://schemas.microsoft.com/office/drawing/2014/main" id="{1D09EF85-0BE8-4A4B-890E-6F9E2FD616D1}"/>
              </a:ext>
            </a:extLst>
          </p:cNvPr>
          <p:cNvSpPr/>
          <p:nvPr/>
        </p:nvSpPr>
        <p:spPr>
          <a:xfrm rot="19112812">
            <a:off x="3705270" y="5794411"/>
            <a:ext cx="379923" cy="978408"/>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Snagit_SNG845">
            <a:extLst>
              <a:ext uri="{FF2B5EF4-FFF2-40B4-BE49-F238E27FC236}">
                <a16:creationId xmlns:a16="http://schemas.microsoft.com/office/drawing/2014/main" id="{B818FD9B-BA2D-4666-9953-BB2763E077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400" y="2652927"/>
            <a:ext cx="8763000" cy="1974470"/>
          </a:xfrm>
          <a:prstGeom prst="rect">
            <a:avLst/>
          </a:prstGeom>
        </p:spPr>
      </p:pic>
      <p:sp>
        <p:nvSpPr>
          <p:cNvPr id="5" name="TextBox 4">
            <a:extLst>
              <a:ext uri="{FF2B5EF4-FFF2-40B4-BE49-F238E27FC236}">
                <a16:creationId xmlns:a16="http://schemas.microsoft.com/office/drawing/2014/main" id="{1821D8A3-C658-4179-BEE1-00B0FBC769FA}"/>
              </a:ext>
            </a:extLst>
          </p:cNvPr>
          <p:cNvSpPr txBox="1"/>
          <p:nvPr/>
        </p:nvSpPr>
        <p:spPr>
          <a:xfrm>
            <a:off x="0" y="0"/>
            <a:ext cx="2971800" cy="6858000"/>
          </a:xfrm>
          <a:prstGeom prst="rect">
            <a:avLst/>
          </a:prstGeom>
          <a:solidFill>
            <a:schemeClr val="accent1"/>
          </a:solidFill>
        </p:spPr>
        <p:txBody>
          <a:bodyPr wrap="square" rtlCol="0">
            <a:noAutofit/>
          </a:bodyPr>
          <a:lstStyle/>
          <a:p>
            <a:endParaRPr lang="en-US" sz="4000" b="1" dirty="0">
              <a:latin typeface="Tahoma" panose="020B0604030504040204" pitchFamily="34" charset="0"/>
              <a:ea typeface="Tahoma" panose="020B0604030504040204" pitchFamily="34" charset="0"/>
              <a:cs typeface="Tahoma" panose="020B0604030504040204" pitchFamily="34" charset="0"/>
            </a:endParaRPr>
          </a:p>
          <a:p>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 Select</a:t>
            </a:r>
          </a:p>
          <a:p>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 Members</a:t>
            </a:r>
          </a:p>
          <a:p>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 and</a:t>
            </a:r>
          </a:p>
          <a:p>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 Items to</a:t>
            </a:r>
          </a:p>
          <a:p>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 Pay</a:t>
            </a:r>
          </a:p>
        </p:txBody>
      </p:sp>
      <p:sp>
        <p:nvSpPr>
          <p:cNvPr id="8" name="Rectangle 7">
            <a:extLst>
              <a:ext uri="{FF2B5EF4-FFF2-40B4-BE49-F238E27FC236}">
                <a16:creationId xmlns:a16="http://schemas.microsoft.com/office/drawing/2014/main" id="{FF717A49-98DF-4BDC-870B-7212A1AC63FC}"/>
              </a:ext>
            </a:extLst>
          </p:cNvPr>
          <p:cNvSpPr/>
          <p:nvPr/>
        </p:nvSpPr>
        <p:spPr>
          <a:xfrm>
            <a:off x="3638898" y="2201632"/>
            <a:ext cx="6457602" cy="523220"/>
          </a:xfrm>
          <a:prstGeom prst="rect">
            <a:avLst/>
          </a:prstGeom>
        </p:spPr>
        <p:txBody>
          <a:bodyPr wrap="none">
            <a:spAutoFit/>
          </a:bodyPr>
          <a:lstStyle/>
          <a:p>
            <a:r>
              <a:rPr lang="en-US" sz="2800" dirty="0">
                <a:latin typeface="Franklin Gothic Medium" panose="020B0603020102020204" pitchFamily="34" charset="0"/>
              </a:rPr>
              <a:t>When </a:t>
            </a:r>
            <a:r>
              <a:rPr lang="en-US" sz="2800" dirty="0">
                <a:solidFill>
                  <a:srgbClr val="FF0000"/>
                </a:solidFill>
                <a:latin typeface="Franklin Gothic Medium" panose="020B0603020102020204" pitchFamily="34" charset="0"/>
              </a:rPr>
              <a:t>Selection</a:t>
            </a:r>
            <a:r>
              <a:rPr lang="en-US" sz="2800" dirty="0">
                <a:latin typeface="Franklin Gothic Medium" panose="020B0603020102020204" pitchFamily="34" charset="0"/>
              </a:rPr>
              <a:t> is made click </a:t>
            </a:r>
            <a:r>
              <a:rPr lang="en-US" sz="2800" dirty="0">
                <a:solidFill>
                  <a:srgbClr val="00B050"/>
                </a:solidFill>
                <a:latin typeface="Franklin Gothic Medium" panose="020B0603020102020204" pitchFamily="34" charset="0"/>
              </a:rPr>
              <a:t>Pay</a:t>
            </a:r>
            <a:r>
              <a:rPr lang="en-US" sz="2800" dirty="0">
                <a:latin typeface="Franklin Gothic Medium" panose="020B0603020102020204" pitchFamily="34" charset="0"/>
              </a:rPr>
              <a:t> Button</a:t>
            </a:r>
          </a:p>
        </p:txBody>
      </p:sp>
      <p:pic>
        <p:nvPicPr>
          <p:cNvPr id="3" name="Snagit_SNG872">
            <a:extLst>
              <a:ext uri="{FF2B5EF4-FFF2-40B4-BE49-F238E27FC236}">
                <a16:creationId xmlns:a16="http://schemas.microsoft.com/office/drawing/2014/main" id="{F9E0528A-E8E8-4015-A762-8053A586C5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7438" y="1139704"/>
            <a:ext cx="2308962" cy="765296"/>
          </a:xfrm>
          <a:prstGeom prst="rect">
            <a:avLst/>
          </a:prstGeom>
        </p:spPr>
      </p:pic>
      <p:pic>
        <p:nvPicPr>
          <p:cNvPr id="12" name="Snagit_SNG87B">
            <a:extLst>
              <a:ext uri="{FF2B5EF4-FFF2-40B4-BE49-F238E27FC236}">
                <a16:creationId xmlns:a16="http://schemas.microsoft.com/office/drawing/2014/main" id="{9265B78B-C75D-4648-96F8-3CC707C74C8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4013522"/>
            <a:ext cx="372173" cy="239254"/>
          </a:xfrm>
          <a:prstGeom prst="rect">
            <a:avLst/>
          </a:prstGeom>
        </p:spPr>
      </p:pic>
      <p:pic>
        <p:nvPicPr>
          <p:cNvPr id="14" name="Snagit_SNG87A">
            <a:extLst>
              <a:ext uri="{FF2B5EF4-FFF2-40B4-BE49-F238E27FC236}">
                <a16:creationId xmlns:a16="http://schemas.microsoft.com/office/drawing/2014/main" id="{43B7249D-D7A2-4C66-8C1B-C3D4773FF5A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46291" y="5872034"/>
            <a:ext cx="802470" cy="335399"/>
          </a:xfrm>
          <a:prstGeom prst="rect">
            <a:avLst/>
          </a:prstGeom>
        </p:spPr>
      </p:pic>
      <p:pic>
        <p:nvPicPr>
          <p:cNvPr id="16" name="Snagit_SNG866">
            <a:extLst>
              <a:ext uri="{FF2B5EF4-FFF2-40B4-BE49-F238E27FC236}">
                <a16:creationId xmlns:a16="http://schemas.microsoft.com/office/drawing/2014/main" id="{DFF64684-B348-4B4E-888D-068E575325B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74692" y="6353796"/>
            <a:ext cx="774069" cy="311271"/>
          </a:xfrm>
          <a:prstGeom prst="rect">
            <a:avLst/>
          </a:prstGeom>
        </p:spPr>
      </p:pic>
    </p:spTree>
    <p:extLst>
      <p:ext uri="{BB962C8B-B14F-4D97-AF65-F5344CB8AC3E}">
        <p14:creationId xmlns:p14="http://schemas.microsoft.com/office/powerpoint/2010/main" val="362766777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SNG861">
            <a:extLst>
              <a:ext uri="{FF2B5EF4-FFF2-40B4-BE49-F238E27FC236}">
                <a16:creationId xmlns:a16="http://schemas.microsoft.com/office/drawing/2014/main" id="{F69353A3-0161-4EB4-A3A3-352A478C0C50}"/>
              </a:ext>
            </a:extLst>
          </p:cNvPr>
          <p:cNvPicPr>
            <a:picLocks noChangeAspect="1"/>
          </p:cNvPicPr>
          <p:nvPr/>
        </p:nvPicPr>
        <p:blipFill rotWithShape="1">
          <a:blip r:embed="rId2"/>
          <a:srcRect l="15220" t="16650" r="16003" b="14986"/>
          <a:stretch/>
        </p:blipFill>
        <p:spPr>
          <a:xfrm>
            <a:off x="1638300" y="1755113"/>
            <a:ext cx="8915400" cy="5026687"/>
          </a:xfrm>
          <a:prstGeom prst="rect">
            <a:avLst/>
          </a:prstGeom>
        </p:spPr>
      </p:pic>
      <p:sp>
        <p:nvSpPr>
          <p:cNvPr id="3" name="Rectangle 2">
            <a:extLst>
              <a:ext uri="{FF2B5EF4-FFF2-40B4-BE49-F238E27FC236}">
                <a16:creationId xmlns:a16="http://schemas.microsoft.com/office/drawing/2014/main" id="{2D9A7C94-4543-4697-81F6-12177FAB30C5}"/>
              </a:ext>
            </a:extLst>
          </p:cNvPr>
          <p:cNvSpPr/>
          <p:nvPr/>
        </p:nvSpPr>
        <p:spPr>
          <a:xfrm>
            <a:off x="6629400" y="2209800"/>
            <a:ext cx="2996654" cy="523220"/>
          </a:xfrm>
          <a:prstGeom prst="rect">
            <a:avLst/>
          </a:prstGeom>
        </p:spPr>
        <p:txBody>
          <a:bodyPr wrap="none">
            <a:spAutoFit/>
          </a:bodyPr>
          <a:lstStyle/>
          <a:p>
            <a:r>
              <a:rPr lang="en-US" sz="2800" dirty="0">
                <a:solidFill>
                  <a:srgbClr val="FF0000"/>
                </a:solidFill>
                <a:latin typeface="Franklin Gothic Medium" panose="020B0603020102020204" pitchFamily="34" charset="0"/>
              </a:rPr>
              <a:t>  Payment Options</a:t>
            </a:r>
          </a:p>
        </p:txBody>
      </p:sp>
      <p:sp>
        <p:nvSpPr>
          <p:cNvPr id="5" name="Arrow: Left 4">
            <a:extLst>
              <a:ext uri="{FF2B5EF4-FFF2-40B4-BE49-F238E27FC236}">
                <a16:creationId xmlns:a16="http://schemas.microsoft.com/office/drawing/2014/main" id="{6BBE95C7-990F-4E4F-8E5E-3A14D2AC577B}"/>
              </a:ext>
            </a:extLst>
          </p:cNvPr>
          <p:cNvSpPr/>
          <p:nvPr/>
        </p:nvSpPr>
        <p:spPr>
          <a:xfrm>
            <a:off x="5257800" y="2248388"/>
            <a:ext cx="1371600" cy="484632"/>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11895717-3A82-4A81-BEE4-BCF772F106FA}"/>
              </a:ext>
            </a:extLst>
          </p:cNvPr>
          <p:cNvSpPr txBox="1"/>
          <p:nvPr/>
        </p:nvSpPr>
        <p:spPr>
          <a:xfrm>
            <a:off x="0" y="0"/>
            <a:ext cx="12208933" cy="1631216"/>
          </a:xfrm>
          <a:prstGeom prst="rect">
            <a:avLst/>
          </a:prstGeom>
          <a:solidFill>
            <a:schemeClr val="accent1"/>
          </a:solidFill>
        </p:spPr>
        <p:txBody>
          <a:bodyPr wrap="square" rtlCol="0">
            <a:spAutoFit/>
          </a:bodyPr>
          <a:lstStyle/>
          <a:p>
            <a:pPr algn="ctr"/>
            <a:endParaRPr lang="en-US" sz="2000" dirty="0">
              <a:solidFill>
                <a:schemeClr val="bg1"/>
              </a:solidFill>
              <a:latin typeface="Franklin Gothic Medium" panose="020B0603020102020204" pitchFamily="34" charset="0"/>
            </a:endParaRPr>
          </a:p>
          <a:p>
            <a:pPr algn="ctr"/>
            <a:r>
              <a:rPr lang="en-US" sz="2800" dirty="0">
                <a:solidFill>
                  <a:schemeClr val="bg1"/>
                </a:solidFill>
                <a:latin typeface="Franklin Gothic Medium" panose="020B0603020102020204" pitchFamily="34" charset="0"/>
              </a:rPr>
              <a:t>Once you click pay button, </a:t>
            </a:r>
            <a:r>
              <a:rPr lang="en-US" sz="2800" dirty="0">
                <a:solidFill>
                  <a:srgbClr val="FF0000"/>
                </a:solidFill>
                <a:latin typeface="Franklin Gothic Medium" panose="020B0603020102020204" pitchFamily="34" charset="0"/>
              </a:rPr>
              <a:t>select</a:t>
            </a:r>
            <a:r>
              <a:rPr lang="en-US" sz="2800" dirty="0">
                <a:solidFill>
                  <a:schemeClr val="bg1"/>
                </a:solidFill>
                <a:latin typeface="Franklin Gothic Medium" panose="020B0603020102020204" pitchFamily="34" charset="0"/>
              </a:rPr>
              <a:t> Credit/Debit Card.</a:t>
            </a:r>
          </a:p>
          <a:p>
            <a:pPr algn="ctr"/>
            <a:r>
              <a:rPr lang="en-US" sz="2800" dirty="0">
                <a:solidFill>
                  <a:schemeClr val="bg1"/>
                </a:solidFill>
                <a:latin typeface="Franklin Gothic Medium" panose="020B0603020102020204" pitchFamily="34" charset="0"/>
              </a:rPr>
              <a:t>Click on “Pay with Card” (the Bank A/c Method is only available to US clubs)</a:t>
            </a:r>
          </a:p>
          <a:p>
            <a:pPr algn="ctr"/>
            <a:endParaRPr lang="en-US" sz="2400" dirty="0">
              <a:solidFill>
                <a:schemeClr val="bg1"/>
              </a:solidFill>
              <a:latin typeface="Franklin Gothic Medium" panose="020B0603020102020204" pitchFamily="34" charset="0"/>
            </a:endParaRPr>
          </a:p>
        </p:txBody>
      </p:sp>
    </p:spTree>
    <p:extLst>
      <p:ext uri="{BB962C8B-B14F-4D97-AF65-F5344CB8AC3E}">
        <p14:creationId xmlns:p14="http://schemas.microsoft.com/office/powerpoint/2010/main" val="8175734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CD832-CA46-4EE3-A305-8C5E8385A651}"/>
              </a:ext>
            </a:extLst>
          </p:cNvPr>
          <p:cNvSpPr>
            <a:spLocks noGrp="1"/>
          </p:cNvSpPr>
          <p:nvPr>
            <p:ph type="title"/>
          </p:nvPr>
        </p:nvSpPr>
        <p:spPr>
          <a:xfrm>
            <a:off x="76200" y="1123837"/>
            <a:ext cx="3474720" cy="4601183"/>
          </a:xfrm>
        </p:spPr>
        <p:txBody>
          <a:bodyPr/>
          <a:lstStyle/>
          <a:p>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Financial </a:t>
            </a:r>
            <a:b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Responsibility</a:t>
            </a:r>
            <a:br>
              <a:rPr lang="en-US" b="1" dirty="0">
                <a:solidFill>
                  <a:schemeClr val="accent1"/>
                </a:solidFill>
                <a:latin typeface="Tahoma" panose="020B0604030504040204" pitchFamily="34" charset="0"/>
                <a:ea typeface="Tahoma" panose="020B0604030504040204" pitchFamily="34" charset="0"/>
                <a:cs typeface="Tahoma" panose="020B0604030504040204" pitchFamily="34" charset="0"/>
              </a:rPr>
            </a:br>
            <a:br>
              <a:rPr lang="en-US" b="1" dirty="0">
                <a:solidFill>
                  <a:schemeClr val="accent1"/>
                </a:solidFill>
                <a:latin typeface="Tahoma" panose="020B0604030504040204" pitchFamily="34" charset="0"/>
                <a:ea typeface="Tahoma" panose="020B0604030504040204" pitchFamily="34" charset="0"/>
                <a:cs typeface="Tahoma" panose="020B0604030504040204" pitchFamily="34" charset="0"/>
              </a:rPr>
            </a:br>
            <a:br>
              <a:rPr lang="en-US" b="1" dirty="0">
                <a:solidFill>
                  <a:schemeClr val="accent1"/>
                </a:solidFill>
                <a:latin typeface="Tahoma" panose="020B0604030504040204" pitchFamily="34" charset="0"/>
                <a:ea typeface="Tahoma" panose="020B0604030504040204" pitchFamily="34" charset="0"/>
                <a:cs typeface="Tahoma" panose="020B0604030504040204" pitchFamily="34" charset="0"/>
              </a:rPr>
            </a:br>
            <a:br>
              <a:rPr lang="en-US" b="1" dirty="0">
                <a:solidFill>
                  <a:schemeClr val="accent1"/>
                </a:solidFill>
                <a:latin typeface="Tahoma" panose="020B0604030504040204" pitchFamily="34" charset="0"/>
                <a:ea typeface="Tahoma" panose="020B0604030504040204" pitchFamily="34" charset="0"/>
                <a:cs typeface="Tahoma" panose="020B0604030504040204" pitchFamily="34" charset="0"/>
              </a:rPr>
            </a:br>
            <a:endParaRPr lang="en-US" dirty="0"/>
          </a:p>
        </p:txBody>
      </p:sp>
      <p:sp>
        <p:nvSpPr>
          <p:cNvPr id="3" name="Content Placeholder 2">
            <a:extLst>
              <a:ext uri="{FF2B5EF4-FFF2-40B4-BE49-F238E27FC236}">
                <a16:creationId xmlns:a16="http://schemas.microsoft.com/office/drawing/2014/main" id="{F1189FB9-37D4-400E-9AE0-14937B21BAF1}"/>
              </a:ext>
            </a:extLst>
          </p:cNvPr>
          <p:cNvSpPr>
            <a:spLocks noGrp="1"/>
          </p:cNvSpPr>
          <p:nvPr>
            <p:ph idx="1"/>
          </p:nvPr>
        </p:nvSpPr>
        <p:spPr>
          <a:xfrm>
            <a:off x="3550920" y="609600"/>
            <a:ext cx="8183880" cy="5943600"/>
          </a:xfrm>
        </p:spPr>
        <p:txBody>
          <a:bodyPr>
            <a:normAutofit fontScale="85000" lnSpcReduction="20000"/>
          </a:bodyPr>
          <a:lstStyle/>
          <a:p>
            <a:pPr marL="342900" indent="-342900">
              <a:buAutoNum type="alphaUcPeriod"/>
            </a:pPr>
            <a:r>
              <a:rPr lang="en-US" sz="2800" b="1" dirty="0">
                <a:solidFill>
                  <a:schemeClr val="accent1"/>
                </a:solidFill>
                <a:latin typeface="Tahoma" panose="020B0604030504040204" pitchFamily="34" charset="0"/>
                <a:ea typeface="Tahoma" panose="020B0604030504040204" pitchFamily="34" charset="0"/>
                <a:cs typeface="Tahoma" panose="020B0604030504040204" pitchFamily="34" charset="0"/>
              </a:rPr>
              <a:t>Financial Duties </a:t>
            </a:r>
          </a:p>
          <a:p>
            <a:pPr>
              <a:lnSpc>
                <a:spcPct val="150000"/>
              </a:lnSpc>
              <a:buFont typeface="Wingdings" panose="05000000000000000000" pitchFamily="2" charset="2"/>
              <a:buChar char="§"/>
            </a:pPr>
            <a:r>
              <a:rPr lang="en-US" sz="2600" u="sng" dirty="0">
                <a:solidFill>
                  <a:schemeClr val="tx1"/>
                </a:solidFill>
                <a:latin typeface="Franklin Gothic Medium" panose="020B0603020102020204" pitchFamily="34" charset="0"/>
              </a:rPr>
              <a:t>Plan annual budgets</a:t>
            </a:r>
            <a:r>
              <a:rPr lang="en-US" sz="2600" dirty="0">
                <a:solidFill>
                  <a:schemeClr val="tx1"/>
                </a:solidFill>
                <a:latin typeface="Franklin Gothic Medium" panose="020B0603020102020204" pitchFamily="34" charset="0"/>
              </a:rPr>
              <a:t>. </a:t>
            </a:r>
          </a:p>
          <a:p>
            <a:pPr algn="just">
              <a:lnSpc>
                <a:spcPct val="120000"/>
              </a:lnSpc>
              <a:buFont typeface="Wingdings" panose="05000000000000000000" pitchFamily="2" charset="2"/>
              <a:buChar char="§"/>
            </a:pPr>
            <a:r>
              <a:rPr lang="en-US" sz="2600" dirty="0">
                <a:solidFill>
                  <a:schemeClr val="tx1"/>
                </a:solidFill>
                <a:latin typeface="Franklin Gothic Medium" panose="020B0603020102020204" pitchFamily="34" charset="0"/>
              </a:rPr>
              <a:t>Receive, record and deposit funds in approved Club accounts and maintain records of those accounts. </a:t>
            </a:r>
          </a:p>
          <a:p>
            <a:pPr algn="just">
              <a:lnSpc>
                <a:spcPct val="150000"/>
              </a:lnSpc>
              <a:spcBef>
                <a:spcPts val="600"/>
              </a:spcBef>
              <a:buFont typeface="Wingdings" panose="05000000000000000000" pitchFamily="2" charset="2"/>
              <a:buChar char="§"/>
            </a:pPr>
            <a:r>
              <a:rPr lang="en-US" sz="2600" dirty="0">
                <a:solidFill>
                  <a:schemeClr val="tx1"/>
                </a:solidFill>
                <a:latin typeface="Franklin Gothic Medium" panose="020B0603020102020204" pitchFamily="34" charset="0"/>
              </a:rPr>
              <a:t>Pay all Club bills and dues that have been </a:t>
            </a:r>
            <a:r>
              <a:rPr lang="en-US" sz="2600" b="1" dirty="0">
                <a:solidFill>
                  <a:schemeClr val="tx1"/>
                </a:solidFill>
                <a:latin typeface="Franklin Gothic Medium" panose="020B0603020102020204" pitchFamily="34" charset="0"/>
              </a:rPr>
              <a:t>AUTHORIZED</a:t>
            </a:r>
            <a:r>
              <a:rPr lang="en-US" sz="2600" dirty="0">
                <a:solidFill>
                  <a:schemeClr val="tx1"/>
                </a:solidFill>
                <a:latin typeface="Franklin Gothic Medium" panose="020B0603020102020204" pitchFamily="34" charset="0"/>
              </a:rPr>
              <a:t> by the Board in  a timely manner.</a:t>
            </a:r>
          </a:p>
          <a:p>
            <a:pPr marL="0" indent="0" algn="just">
              <a:lnSpc>
                <a:spcPct val="150000"/>
              </a:lnSpc>
              <a:buNone/>
            </a:pPr>
            <a:endParaRPr lang="en-US" dirty="0">
              <a:solidFill>
                <a:schemeClr val="tx1"/>
              </a:solidFill>
              <a:latin typeface="Franklin Gothic Book" panose="020B0503020102020204" pitchFamily="34" charset="0"/>
            </a:endParaRPr>
          </a:p>
          <a:p>
            <a:pPr marL="0" indent="0">
              <a:spcAft>
                <a:spcPts val="600"/>
              </a:spcAft>
              <a:buNone/>
            </a:pPr>
            <a:r>
              <a:rPr lang="en-US" sz="2800" b="1" dirty="0">
                <a:solidFill>
                  <a:schemeClr val="accent1"/>
                </a:solidFill>
                <a:latin typeface="Franklin Gothic Medium" panose="020B0603020102020204" pitchFamily="34" charset="0"/>
              </a:rPr>
              <a:t>B. </a:t>
            </a:r>
            <a:r>
              <a:rPr lang="en-US" sz="2800" b="1" dirty="0">
                <a:solidFill>
                  <a:schemeClr val="accent1"/>
                </a:solidFill>
                <a:latin typeface="Tahoma" panose="020B0604030504040204" pitchFamily="34" charset="0"/>
                <a:ea typeface="Tahoma" panose="020B0604030504040204" pitchFamily="34" charset="0"/>
                <a:cs typeface="Tahoma" panose="020B0604030504040204" pitchFamily="34" charset="0"/>
              </a:rPr>
              <a:t>Dues and Fees </a:t>
            </a:r>
            <a:endParaRPr lang="en-US" sz="2800" b="1" dirty="0">
              <a:solidFill>
                <a:schemeClr val="accent1"/>
              </a:solidFill>
              <a:latin typeface="Franklin Gothic Medium" panose="020B0603020102020204" pitchFamily="34" charset="0"/>
            </a:endParaRPr>
          </a:p>
          <a:p>
            <a:pPr algn="just">
              <a:lnSpc>
                <a:spcPct val="110000"/>
              </a:lnSpc>
              <a:buFont typeface="Wingdings" panose="05000000000000000000" pitchFamily="2" charset="2"/>
              <a:buChar char="§"/>
            </a:pPr>
            <a:r>
              <a:rPr lang="en-US" sz="2600" dirty="0">
                <a:solidFill>
                  <a:schemeClr val="tx1"/>
                </a:solidFill>
                <a:latin typeface="Franklin Gothic Medium" panose="020B0603020102020204" pitchFamily="34" charset="0"/>
              </a:rPr>
              <a:t>Familiarize yourself with International and District financial policies and procedures. </a:t>
            </a:r>
          </a:p>
          <a:p>
            <a:pPr algn="just">
              <a:lnSpc>
                <a:spcPct val="150000"/>
              </a:lnSpc>
              <a:buFont typeface="Wingdings" panose="05000000000000000000" pitchFamily="2" charset="2"/>
              <a:buChar char="§"/>
            </a:pPr>
            <a:r>
              <a:rPr lang="en-US" sz="2600" dirty="0">
                <a:solidFill>
                  <a:schemeClr val="tx1"/>
                </a:solidFill>
                <a:latin typeface="Franklin Gothic Medium" panose="020B0603020102020204" pitchFamily="34" charset="0"/>
              </a:rPr>
              <a:t>Collect and submit dues to International and District in accordance with deadlines. All must be RECEIVED by June 15</a:t>
            </a:r>
            <a:r>
              <a:rPr lang="en-US" sz="2600" dirty="0">
                <a:solidFill>
                  <a:schemeClr val="tx1"/>
                </a:solidFill>
                <a:latin typeface="Franklin Gothic Book" panose="020B0503020102020204" pitchFamily="34" charset="0"/>
              </a:rPr>
              <a:t>.  </a:t>
            </a:r>
            <a:r>
              <a:rPr lang="en-US" sz="2600" dirty="0">
                <a:solidFill>
                  <a:schemeClr val="tx1"/>
                </a:solidFill>
                <a:highlight>
                  <a:srgbClr val="FFFF00"/>
                </a:highlight>
                <a:latin typeface="Franklin Gothic Book" panose="020B0503020102020204" pitchFamily="34" charset="0"/>
              </a:rPr>
              <a:t>Do not pay before 1 June.</a:t>
            </a:r>
          </a:p>
          <a:p>
            <a:endParaRPr lang="en-US" dirty="0"/>
          </a:p>
        </p:txBody>
      </p:sp>
      <p:pic>
        <p:nvPicPr>
          <p:cNvPr id="7" name="Picture 6">
            <a:extLst>
              <a:ext uri="{FF2B5EF4-FFF2-40B4-BE49-F238E27FC236}">
                <a16:creationId xmlns:a16="http://schemas.microsoft.com/office/drawing/2014/main" id="{0ADD9AB8-132F-4AB8-977B-B7C838C0FD3D}"/>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5400" y="3962400"/>
            <a:ext cx="3474720" cy="2895600"/>
          </a:xfrm>
          <a:prstGeom prst="rect">
            <a:avLst/>
          </a:prstGeom>
        </p:spPr>
      </p:pic>
      <p:sp>
        <p:nvSpPr>
          <p:cNvPr id="8" name="TextBox 7">
            <a:extLst>
              <a:ext uri="{FF2B5EF4-FFF2-40B4-BE49-F238E27FC236}">
                <a16:creationId xmlns:a16="http://schemas.microsoft.com/office/drawing/2014/main" id="{AFECEC6A-99E2-46AB-83D7-94066E49740B}"/>
              </a:ext>
            </a:extLst>
          </p:cNvPr>
          <p:cNvSpPr txBox="1"/>
          <p:nvPr/>
        </p:nvSpPr>
        <p:spPr>
          <a:xfrm>
            <a:off x="0" y="0"/>
            <a:ext cx="3449320" cy="762000"/>
          </a:xfrm>
          <a:prstGeom prst="rect">
            <a:avLst/>
          </a:prstGeom>
          <a:solidFill>
            <a:schemeClr val="accent1"/>
          </a:solidFill>
        </p:spPr>
        <p:txBody>
          <a:bodyPr wrap="square" rtlCol="0">
            <a:spAutoFit/>
          </a:bodyPr>
          <a:lstStyle/>
          <a:p>
            <a:endParaRPr lang="en-US" dirty="0"/>
          </a:p>
        </p:txBody>
      </p:sp>
    </p:spTree>
    <p:extLst>
      <p:ext uri="{BB962C8B-B14F-4D97-AF65-F5344CB8AC3E}">
        <p14:creationId xmlns:p14="http://schemas.microsoft.com/office/powerpoint/2010/main" val="365088082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CD832-CA46-4EE3-A305-8C5E8385A651}"/>
              </a:ext>
            </a:extLst>
          </p:cNvPr>
          <p:cNvSpPr>
            <a:spLocks noGrp="1"/>
          </p:cNvSpPr>
          <p:nvPr>
            <p:ph type="title"/>
          </p:nvPr>
        </p:nvSpPr>
        <p:spPr>
          <a:xfrm>
            <a:off x="76200" y="1123837"/>
            <a:ext cx="3474720" cy="4601183"/>
          </a:xfrm>
        </p:spPr>
        <p:txBody>
          <a:bodyPr/>
          <a:lstStyle/>
          <a:p>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Financial </a:t>
            </a:r>
            <a:b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Responsibility</a:t>
            </a:r>
            <a:br>
              <a:rPr lang="en-US" b="1" dirty="0">
                <a:solidFill>
                  <a:schemeClr val="accent1"/>
                </a:solidFill>
                <a:latin typeface="Tahoma" panose="020B0604030504040204" pitchFamily="34" charset="0"/>
                <a:ea typeface="Tahoma" panose="020B0604030504040204" pitchFamily="34" charset="0"/>
                <a:cs typeface="Tahoma" panose="020B0604030504040204" pitchFamily="34" charset="0"/>
              </a:rPr>
            </a:br>
            <a:br>
              <a:rPr lang="en-US" b="1" dirty="0">
                <a:solidFill>
                  <a:schemeClr val="accent1"/>
                </a:solidFill>
                <a:latin typeface="Tahoma" panose="020B0604030504040204" pitchFamily="34" charset="0"/>
                <a:ea typeface="Tahoma" panose="020B0604030504040204" pitchFamily="34" charset="0"/>
                <a:cs typeface="Tahoma" panose="020B0604030504040204" pitchFamily="34" charset="0"/>
              </a:rPr>
            </a:br>
            <a:br>
              <a:rPr lang="en-US" b="1" dirty="0">
                <a:solidFill>
                  <a:schemeClr val="accent1"/>
                </a:solidFill>
                <a:latin typeface="Tahoma" panose="020B0604030504040204" pitchFamily="34" charset="0"/>
                <a:ea typeface="Tahoma" panose="020B0604030504040204" pitchFamily="34" charset="0"/>
                <a:cs typeface="Tahoma" panose="020B0604030504040204" pitchFamily="34" charset="0"/>
              </a:rPr>
            </a:br>
            <a:br>
              <a:rPr lang="en-US" b="1" dirty="0">
                <a:solidFill>
                  <a:schemeClr val="accent1"/>
                </a:solidFill>
                <a:latin typeface="Tahoma" panose="020B0604030504040204" pitchFamily="34" charset="0"/>
                <a:ea typeface="Tahoma" panose="020B0604030504040204" pitchFamily="34" charset="0"/>
                <a:cs typeface="Tahoma" panose="020B0604030504040204" pitchFamily="34" charset="0"/>
              </a:rPr>
            </a:br>
            <a:endParaRPr lang="en-US" dirty="0"/>
          </a:p>
        </p:txBody>
      </p:sp>
      <p:sp>
        <p:nvSpPr>
          <p:cNvPr id="3" name="Content Placeholder 2">
            <a:extLst>
              <a:ext uri="{FF2B5EF4-FFF2-40B4-BE49-F238E27FC236}">
                <a16:creationId xmlns:a16="http://schemas.microsoft.com/office/drawing/2014/main" id="{F1189FB9-37D4-400E-9AE0-14937B21BAF1}"/>
              </a:ext>
            </a:extLst>
          </p:cNvPr>
          <p:cNvSpPr>
            <a:spLocks noGrp="1"/>
          </p:cNvSpPr>
          <p:nvPr>
            <p:ph idx="1"/>
          </p:nvPr>
        </p:nvSpPr>
        <p:spPr>
          <a:xfrm>
            <a:off x="3652520" y="609600"/>
            <a:ext cx="8031480" cy="5943600"/>
          </a:xfrm>
        </p:spPr>
        <p:txBody>
          <a:bodyPr>
            <a:normAutofit/>
          </a:bodyPr>
          <a:lstStyle/>
          <a:p>
            <a:pPr marL="0" indent="0" algn="just">
              <a:buNone/>
            </a:pPr>
            <a:r>
              <a:rPr lang="en-US" sz="2400" b="1" dirty="0">
                <a:solidFill>
                  <a:schemeClr val="accent1"/>
                </a:solidFill>
                <a:latin typeface="Tahoma" panose="020B0604030504040204" pitchFamily="34" charset="0"/>
                <a:ea typeface="Tahoma" panose="020B0604030504040204" pitchFamily="34" charset="0"/>
                <a:cs typeface="Tahoma" panose="020B0604030504040204" pitchFamily="34" charset="0"/>
              </a:rPr>
              <a:t>C. Financial Reports and Records</a:t>
            </a:r>
          </a:p>
          <a:p>
            <a:pPr algn="just">
              <a:lnSpc>
                <a:spcPct val="150000"/>
              </a:lnSpc>
              <a:buFont typeface="Wingdings" panose="05000000000000000000" pitchFamily="2" charset="2"/>
              <a:buChar char="§"/>
            </a:pPr>
            <a:r>
              <a:rPr lang="en-US" sz="2400" dirty="0">
                <a:solidFill>
                  <a:schemeClr val="tx1"/>
                </a:solidFill>
                <a:latin typeface="Franklin Gothic Medium" panose="020B0603020102020204" pitchFamily="34" charset="0"/>
              </a:rPr>
              <a:t>Report on financial matters at each business meeting, Club Board, Club’s annual meeting and on request.</a:t>
            </a:r>
          </a:p>
          <a:p>
            <a:pPr marL="0" indent="0" algn="just">
              <a:lnSpc>
                <a:spcPct val="150000"/>
              </a:lnSpc>
              <a:buNone/>
            </a:pPr>
            <a:r>
              <a:rPr lang="en-US" sz="2400" dirty="0">
                <a:solidFill>
                  <a:schemeClr val="tx1"/>
                </a:solidFill>
                <a:latin typeface="Franklin Gothic Medium" panose="020B0603020102020204" pitchFamily="34" charset="0"/>
              </a:rPr>
              <a:t> </a:t>
            </a:r>
          </a:p>
          <a:p>
            <a:pPr marL="0" indent="0" algn="just">
              <a:buNone/>
            </a:pPr>
            <a:r>
              <a:rPr lang="en-US" sz="2400" b="1" dirty="0">
                <a:solidFill>
                  <a:schemeClr val="accent1"/>
                </a:solidFill>
                <a:latin typeface="Tahoma" panose="020B0604030504040204" pitchFamily="34" charset="0"/>
                <a:ea typeface="Tahoma" panose="020B0604030504040204" pitchFamily="34" charset="0"/>
                <a:cs typeface="Tahoma" panose="020B0604030504040204" pitchFamily="34" charset="0"/>
              </a:rPr>
              <a:t>D. Members on “Leave of Absence” </a:t>
            </a:r>
          </a:p>
          <a:p>
            <a:pPr marL="0" indent="0" algn="just">
              <a:buNone/>
            </a:pPr>
            <a:r>
              <a:rPr lang="en-US" sz="2400" b="1" dirty="0">
                <a:solidFill>
                  <a:schemeClr val="tx1"/>
                </a:solidFill>
                <a:latin typeface="Franklin Gothic Medium" panose="020B0603020102020204" pitchFamily="34" charset="0"/>
                <a:ea typeface="Tahoma" panose="020B0604030504040204" pitchFamily="34" charset="0"/>
                <a:cs typeface="Tahoma" panose="020B0604030504040204" pitchFamily="34" charset="0"/>
              </a:rPr>
              <a:t>Sometimes members are not able to regularly attend meetings. Events in their lives change and their schedules can get overwhelming. Granting a leave of absence is a matter between the member and the Club. Members on leave MUST still pay their dues to remain Active members. </a:t>
            </a:r>
          </a:p>
        </p:txBody>
      </p:sp>
      <p:sp>
        <p:nvSpPr>
          <p:cNvPr id="8" name="TextBox 7">
            <a:extLst>
              <a:ext uri="{FF2B5EF4-FFF2-40B4-BE49-F238E27FC236}">
                <a16:creationId xmlns:a16="http://schemas.microsoft.com/office/drawing/2014/main" id="{AFECEC6A-99E2-46AB-83D7-94066E49740B}"/>
              </a:ext>
            </a:extLst>
          </p:cNvPr>
          <p:cNvSpPr txBox="1"/>
          <p:nvPr/>
        </p:nvSpPr>
        <p:spPr>
          <a:xfrm>
            <a:off x="0" y="0"/>
            <a:ext cx="3449320" cy="762000"/>
          </a:xfrm>
          <a:prstGeom prst="rect">
            <a:avLst/>
          </a:prstGeom>
          <a:solidFill>
            <a:schemeClr val="accent1"/>
          </a:solidFill>
        </p:spPr>
        <p:txBody>
          <a:bodyPr wrap="square" rtlCol="0">
            <a:spAutoFit/>
          </a:bodyPr>
          <a:lstStyle/>
          <a:p>
            <a:endParaRPr lang="en-US" dirty="0"/>
          </a:p>
        </p:txBody>
      </p:sp>
      <p:pic>
        <p:nvPicPr>
          <p:cNvPr id="5" name="Picture 4">
            <a:extLst>
              <a:ext uri="{FF2B5EF4-FFF2-40B4-BE49-F238E27FC236}">
                <a16:creationId xmlns:a16="http://schemas.microsoft.com/office/drawing/2014/main" id="{28388B4B-957C-49E5-9464-C07667C352D2}"/>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2578" y="4191000"/>
            <a:ext cx="3449320" cy="2652889"/>
          </a:xfrm>
          <a:prstGeom prst="rect">
            <a:avLst/>
          </a:prstGeom>
        </p:spPr>
      </p:pic>
    </p:spTree>
    <p:extLst>
      <p:ext uri="{BB962C8B-B14F-4D97-AF65-F5344CB8AC3E}">
        <p14:creationId xmlns:p14="http://schemas.microsoft.com/office/powerpoint/2010/main" val="23458167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33800" y="199812"/>
            <a:ext cx="8138160" cy="6492240"/>
          </a:xfrm>
          <a:prstGeom prst="rect">
            <a:avLst/>
          </a:prstGeom>
        </p:spPr>
        <p:txBody>
          <a:bodyPr wrap="square">
            <a:noAutofit/>
          </a:bodyPr>
          <a:lstStyle/>
          <a:p>
            <a:r>
              <a:rPr lang="en-US" sz="2000" dirty="0">
                <a:latin typeface="Franklin Gothic Medium" panose="020B0603020102020204" pitchFamily="34" charset="0"/>
              </a:rPr>
              <a:t>Plan Annual Budgets</a:t>
            </a:r>
          </a:p>
          <a:p>
            <a:r>
              <a:rPr lang="en-US" sz="2000" dirty="0">
                <a:latin typeface="Franklin Gothic Medium" panose="020B0603020102020204" pitchFamily="34" charset="0"/>
              </a:rPr>
              <a:t>Our financial year is 1</a:t>
            </a:r>
            <a:r>
              <a:rPr lang="en-US" sz="2000" baseline="30000" dirty="0">
                <a:latin typeface="Franklin Gothic Medium" panose="020B0603020102020204" pitchFamily="34" charset="0"/>
              </a:rPr>
              <a:t>st</a:t>
            </a:r>
            <a:r>
              <a:rPr lang="en-US" sz="2000" dirty="0">
                <a:latin typeface="Franklin Gothic Medium" panose="020B0603020102020204" pitchFamily="34" charset="0"/>
              </a:rPr>
              <a:t> </a:t>
            </a:r>
            <a:r>
              <a:rPr lang="en-US" sz="2000" b="1" dirty="0">
                <a:latin typeface="Franklin Gothic Medium" panose="020B0603020102020204" pitchFamily="34" charset="0"/>
              </a:rPr>
              <a:t>June – 31</a:t>
            </a:r>
            <a:r>
              <a:rPr lang="en-US" sz="2000" b="1" baseline="30000" dirty="0">
                <a:latin typeface="Franklin Gothic Medium" panose="020B0603020102020204" pitchFamily="34" charset="0"/>
              </a:rPr>
              <a:t>st</a:t>
            </a:r>
            <a:r>
              <a:rPr lang="en-US" sz="2000" b="1" dirty="0">
                <a:latin typeface="Franklin Gothic Medium" panose="020B0603020102020204" pitchFamily="34" charset="0"/>
              </a:rPr>
              <a:t> May.</a:t>
            </a:r>
          </a:p>
          <a:p>
            <a:pPr algn="just"/>
            <a:r>
              <a:rPr lang="en-US" sz="2000" dirty="0">
                <a:latin typeface="Franklin Gothic Medium" panose="020B0603020102020204" pitchFamily="34" charset="0"/>
              </a:rPr>
              <a:t>Develop budget with Finance Committee, approved by Club Board, </a:t>
            </a:r>
          </a:p>
          <a:p>
            <a:pPr algn="just"/>
            <a:r>
              <a:rPr lang="en-US" sz="2000" dirty="0">
                <a:latin typeface="Franklin Gothic Medium" panose="020B0603020102020204" pitchFamily="34" charset="0"/>
              </a:rPr>
              <a:t>presented to club once approved. Ideally all before 1</a:t>
            </a:r>
            <a:r>
              <a:rPr lang="en-US" sz="2000" baseline="30000" dirty="0">
                <a:latin typeface="Franklin Gothic Medium" panose="020B0603020102020204" pitchFamily="34" charset="0"/>
              </a:rPr>
              <a:t>st</a:t>
            </a:r>
            <a:r>
              <a:rPr lang="en-US" sz="2000" dirty="0">
                <a:latin typeface="Franklin Gothic Medium" panose="020B0603020102020204" pitchFamily="34" charset="0"/>
              </a:rPr>
              <a:t> May. The </a:t>
            </a:r>
          </a:p>
          <a:p>
            <a:pPr algn="just"/>
            <a:r>
              <a:rPr lang="en-US" sz="2000" dirty="0">
                <a:latin typeface="Franklin Gothic Medium" panose="020B0603020102020204" pitchFamily="34" charset="0"/>
              </a:rPr>
              <a:t>general operating budget is based both on anticipated income from</a:t>
            </a:r>
          </a:p>
          <a:p>
            <a:pPr algn="just"/>
            <a:r>
              <a:rPr lang="en-US" sz="2000" dirty="0">
                <a:latin typeface="Franklin Gothic Medium" panose="020B0603020102020204" pitchFamily="34" charset="0"/>
              </a:rPr>
              <a:t>dues and membership processing fees and on estimated fundraising</a:t>
            </a:r>
          </a:p>
          <a:p>
            <a:pPr algn="just"/>
            <a:r>
              <a:rPr lang="en-US" sz="2000" dirty="0">
                <a:latin typeface="Franklin Gothic Medium" panose="020B0603020102020204" pitchFamily="34" charset="0"/>
              </a:rPr>
              <a:t>and donor income. </a:t>
            </a:r>
          </a:p>
          <a:p>
            <a:endParaRPr lang="en-US" sz="1000" dirty="0">
              <a:latin typeface="Franklin Gothic Book" panose="020B0503020102020204" pitchFamily="34" charset="0"/>
            </a:endParaRPr>
          </a:p>
          <a:p>
            <a:r>
              <a:rPr lang="en-US" sz="2400" b="1" dirty="0">
                <a:solidFill>
                  <a:schemeClr val="accent1"/>
                </a:solidFill>
                <a:latin typeface="Franklin Gothic Medium" panose="020B0603020102020204" pitchFamily="34" charset="0"/>
              </a:rPr>
              <a:t>The general operating budget must provide for the following operating expenses:</a:t>
            </a:r>
          </a:p>
          <a:p>
            <a:pPr marL="285750" indent="-285750">
              <a:buFont typeface="Wingdings" panose="05000000000000000000" pitchFamily="2" charset="2"/>
              <a:buChar char="ü"/>
            </a:pPr>
            <a:r>
              <a:rPr lang="en-US" sz="2000" dirty="0">
                <a:latin typeface="Franklin Gothic Medium" panose="020B0603020102020204" pitchFamily="34" charset="0"/>
              </a:rPr>
              <a:t>International Dues  </a:t>
            </a:r>
          </a:p>
          <a:p>
            <a:pPr marL="285750" indent="-285750">
              <a:buFont typeface="Wingdings" panose="05000000000000000000" pitchFamily="2" charset="2"/>
              <a:buChar char="ü"/>
            </a:pPr>
            <a:r>
              <a:rPr lang="en-US" sz="2000" dirty="0">
                <a:latin typeface="Franklin Gothic Medium" panose="020B0603020102020204" pitchFamily="34" charset="0"/>
              </a:rPr>
              <a:t>Membership processing </a:t>
            </a:r>
          </a:p>
          <a:p>
            <a:pPr marL="285750" indent="-285750">
              <a:buFont typeface="Wingdings" panose="05000000000000000000" pitchFamily="2" charset="2"/>
              <a:buChar char="ü"/>
            </a:pPr>
            <a:r>
              <a:rPr lang="en-US" sz="2000" dirty="0">
                <a:latin typeface="Franklin Gothic Medium" panose="020B0603020102020204" pitchFamily="34" charset="0"/>
              </a:rPr>
              <a:t>District Dues  </a:t>
            </a:r>
          </a:p>
          <a:p>
            <a:pPr marL="285750" indent="-285750">
              <a:buFont typeface="Wingdings" panose="05000000000000000000" pitchFamily="2" charset="2"/>
              <a:buChar char="ü"/>
            </a:pPr>
            <a:r>
              <a:rPr lang="en-US" sz="2000" dirty="0">
                <a:latin typeface="Franklin Gothic Medium" panose="020B0603020102020204" pitchFamily="34" charset="0"/>
              </a:rPr>
              <a:t>International Convention Fees  </a:t>
            </a:r>
          </a:p>
          <a:p>
            <a:pPr marL="285750" indent="-285750">
              <a:buFont typeface="Wingdings" panose="05000000000000000000" pitchFamily="2" charset="2"/>
              <a:buChar char="ü"/>
            </a:pPr>
            <a:r>
              <a:rPr lang="en-US" sz="2000" dirty="0">
                <a:latin typeface="Franklin Gothic Medium" panose="020B0603020102020204" pitchFamily="34" charset="0"/>
              </a:rPr>
              <a:t>Club Officer/Committee expenses  </a:t>
            </a:r>
          </a:p>
          <a:p>
            <a:pPr marL="285750" indent="-285750">
              <a:buFont typeface="Wingdings" panose="05000000000000000000" pitchFamily="2" charset="2"/>
              <a:buChar char="ü"/>
            </a:pPr>
            <a:r>
              <a:rPr lang="en-US" sz="2000" dirty="0">
                <a:latin typeface="Franklin Gothic Medium" panose="020B0603020102020204" pitchFamily="34" charset="0"/>
              </a:rPr>
              <a:t>Fixed Operating Expenses (PO Box Rental, Web Site Hosting, etc.)   </a:t>
            </a:r>
          </a:p>
          <a:p>
            <a:pPr marL="285750" indent="-285750">
              <a:buFont typeface="Wingdings" panose="05000000000000000000" pitchFamily="2" charset="2"/>
              <a:buChar char="ü"/>
            </a:pPr>
            <a:r>
              <a:rPr lang="en-US" sz="2000" dirty="0">
                <a:latin typeface="Franklin Gothic Medium" panose="020B0603020102020204" pitchFamily="34" charset="0"/>
              </a:rPr>
              <a:t>General office supplies and postage  </a:t>
            </a:r>
          </a:p>
          <a:p>
            <a:pPr marL="285750" indent="-285750">
              <a:buFont typeface="Wingdings" panose="05000000000000000000" pitchFamily="2" charset="2"/>
              <a:buChar char="ü"/>
            </a:pPr>
            <a:r>
              <a:rPr lang="en-US" sz="2000" dirty="0">
                <a:latin typeface="Franklin Gothic Medium" panose="020B0603020102020204" pitchFamily="34" charset="0"/>
              </a:rPr>
              <a:t>Delegates expenses for District Conferences  </a:t>
            </a:r>
          </a:p>
          <a:p>
            <a:pPr marL="285750" indent="-285750">
              <a:buFont typeface="Wingdings" panose="05000000000000000000" pitchFamily="2" charset="2"/>
              <a:buChar char="ü"/>
            </a:pPr>
            <a:r>
              <a:rPr lang="en-US" sz="2000" dirty="0">
                <a:latin typeface="Franklin Gothic Medium" panose="020B0603020102020204" pitchFamily="34" charset="0"/>
              </a:rPr>
              <a:t>Delegates expenses for International Convention</a:t>
            </a:r>
          </a:p>
          <a:p>
            <a:r>
              <a:rPr lang="en-US" dirty="0">
                <a:latin typeface="Franklin Gothic Book" panose="020B0503020102020204" pitchFamily="34" charset="0"/>
              </a:rPr>
              <a:t> </a:t>
            </a:r>
          </a:p>
          <a:p>
            <a:r>
              <a:rPr lang="en-US" sz="1600" b="1" dirty="0">
                <a:solidFill>
                  <a:srgbClr val="FF0000"/>
                </a:solidFill>
                <a:latin typeface="Arial" panose="020B0604020202020204" pitchFamily="34" charset="0"/>
                <a:cs typeface="Arial" panose="020B0604020202020204" pitchFamily="34" charset="0"/>
              </a:rPr>
              <a:t>A SAMPLE BUDGET is shown in the Treasurers Guide</a:t>
            </a:r>
          </a:p>
          <a:p>
            <a:r>
              <a:rPr lang="en-US" dirty="0"/>
              <a:t> </a:t>
            </a:r>
          </a:p>
        </p:txBody>
      </p:sp>
      <p:sp>
        <p:nvSpPr>
          <p:cNvPr id="4" name="TextBox 3">
            <a:extLst>
              <a:ext uri="{FF2B5EF4-FFF2-40B4-BE49-F238E27FC236}">
                <a16:creationId xmlns:a16="http://schemas.microsoft.com/office/drawing/2014/main" id="{CAC010EA-FDDC-452C-B017-7AB824D0C422}"/>
              </a:ext>
            </a:extLst>
          </p:cNvPr>
          <p:cNvSpPr txBox="1"/>
          <p:nvPr/>
        </p:nvSpPr>
        <p:spPr>
          <a:xfrm>
            <a:off x="0" y="-1"/>
            <a:ext cx="3429000" cy="6675120"/>
          </a:xfrm>
          <a:prstGeom prst="rect">
            <a:avLst/>
          </a:prstGeom>
          <a:solidFill>
            <a:schemeClr val="accent1"/>
          </a:solidFill>
        </p:spPr>
        <p:txBody>
          <a:bodyPr wrap="square" rtlCol="0">
            <a:noAutofit/>
          </a:bodyPr>
          <a:lstStyle/>
          <a:p>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5400" b="1" dirty="0">
                <a:solidFill>
                  <a:schemeClr val="bg1"/>
                </a:solidFill>
                <a:latin typeface="Tahoma" panose="020B0604030504040204" pitchFamily="34" charset="0"/>
                <a:ea typeface="Tahoma" panose="020B0604030504040204" pitchFamily="34" charset="0"/>
                <a:cs typeface="Tahoma" panose="020B0604030504040204" pitchFamily="34" charset="0"/>
              </a:rPr>
              <a:t>A.</a:t>
            </a:r>
          </a:p>
          <a:p>
            <a:r>
              <a:rPr lang="en-US" sz="5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Financial  </a:t>
            </a:r>
          </a:p>
          <a:p>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 Duties</a:t>
            </a:r>
          </a:p>
          <a:p>
            <a:endPar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a:extLst>
              <a:ext uri="{FF2B5EF4-FFF2-40B4-BE49-F238E27FC236}">
                <a16:creationId xmlns:a16="http://schemas.microsoft.com/office/drawing/2014/main" id="{53FBF1AA-8B1F-42CE-B6BA-38182F6DD48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5161" r="4839"/>
          <a:stretch/>
        </p:blipFill>
        <p:spPr>
          <a:xfrm>
            <a:off x="0" y="3810000"/>
            <a:ext cx="3429000" cy="2876408"/>
          </a:xfrm>
          <a:prstGeom prst="rect">
            <a:avLst/>
          </a:prstGeom>
        </p:spPr>
      </p:pic>
    </p:spTree>
    <p:extLst>
      <p:ext uri="{BB962C8B-B14F-4D97-AF65-F5344CB8AC3E}">
        <p14:creationId xmlns:p14="http://schemas.microsoft.com/office/powerpoint/2010/main" val="173701441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29000" y="258901"/>
            <a:ext cx="8549640" cy="6555641"/>
          </a:xfrm>
          <a:prstGeom prst="rect">
            <a:avLst/>
          </a:prstGeom>
        </p:spPr>
        <p:txBody>
          <a:bodyPr wrap="square">
            <a:spAutoFit/>
          </a:bodyPr>
          <a:lstStyle/>
          <a:p>
            <a:r>
              <a:rPr lang="en-US" sz="2400" b="1" dirty="0">
                <a:solidFill>
                  <a:schemeClr val="accent1"/>
                </a:solidFill>
                <a:latin typeface="Tahoma" panose="020B0604030504040204" pitchFamily="34" charset="0"/>
                <a:ea typeface="Tahoma" panose="020B0604030504040204" pitchFamily="34" charset="0"/>
                <a:cs typeface="Tahoma" panose="020B0604030504040204" pitchFamily="34" charset="0"/>
              </a:rPr>
              <a:t>Timely Collect and Submit Dues</a:t>
            </a:r>
          </a:p>
          <a:p>
            <a:r>
              <a:rPr lang="en-US" dirty="0">
                <a:latin typeface="Franklin Gothic Book" panose="020B0503020102020204" pitchFamily="34" charset="0"/>
              </a:rPr>
              <a:t> </a:t>
            </a:r>
          </a:p>
          <a:p>
            <a:pPr algn="just"/>
            <a:r>
              <a:rPr lang="en-US" sz="2000" dirty="0">
                <a:latin typeface="Franklin Gothic Medium" panose="020B0603020102020204" pitchFamily="34" charset="0"/>
                <a:cs typeface="Arial" panose="020B0604020202020204" pitchFamily="34" charset="0"/>
              </a:rPr>
              <a:t>The Club Treasurer is responsible for invoicing each member at least one month in advance for upcoming Dues Renewal and submitting all dues payments and fees (convention fees, district conference fee, reinstatement fees and new member processing fees) to International and District by the June 15 deadline. If payment is not received by the deadline each member of the Club will be subject to a late fee. The Club Treasurer is responsible for submitting late fees with late dues to International of $5.00 (or $10.00 after July 10) and District of 10% of annual District Due after June 15. </a:t>
            </a:r>
          </a:p>
          <a:p>
            <a:pPr algn="just"/>
            <a:r>
              <a:rPr lang="en-US" sz="2000" dirty="0">
                <a:latin typeface="Franklin Gothic Medium" panose="020B0603020102020204" pitchFamily="34" charset="0"/>
                <a:cs typeface="Arial" panose="020B0604020202020204" pitchFamily="34" charset="0"/>
              </a:rPr>
              <a:t> </a:t>
            </a:r>
          </a:p>
          <a:p>
            <a:pPr algn="just"/>
            <a:r>
              <a:rPr lang="en-US" sz="2000" b="1" dirty="0">
                <a:solidFill>
                  <a:srgbClr val="FF0000"/>
                </a:solidFill>
                <a:highlight>
                  <a:srgbClr val="FFFF00"/>
                </a:highlight>
                <a:latin typeface="Franklin Gothic Medium" panose="020B0603020102020204" pitchFamily="34" charset="0"/>
                <a:cs typeface="Arial" panose="020B0604020202020204" pitchFamily="34" charset="0"/>
              </a:rPr>
              <a:t>Please do not pay prior to 1 June.</a:t>
            </a:r>
          </a:p>
          <a:p>
            <a:pPr algn="just"/>
            <a:endParaRPr lang="en-US" sz="2000" dirty="0">
              <a:latin typeface="Franklin Gothic Medium" panose="020B0603020102020204" pitchFamily="34" charset="0"/>
              <a:cs typeface="Arial" panose="020B0604020202020204" pitchFamily="34" charset="0"/>
            </a:endParaRPr>
          </a:p>
          <a:p>
            <a:pPr algn="just"/>
            <a:r>
              <a:rPr lang="en-US" sz="2000" b="1" u="sng" dirty="0">
                <a:latin typeface="Franklin Gothic Medium" panose="020B0603020102020204" pitchFamily="34" charset="0"/>
                <a:cs typeface="Arial" panose="020B0604020202020204" pitchFamily="34" charset="0"/>
              </a:rPr>
              <a:t>Dues payments are non-refundable. </a:t>
            </a:r>
            <a:r>
              <a:rPr lang="en-US" sz="2000" u="sng" dirty="0">
                <a:latin typeface="Franklin Gothic Medium" panose="020B0603020102020204" pitchFamily="34" charset="0"/>
                <a:cs typeface="Arial" panose="020B0604020202020204" pitchFamily="34" charset="0"/>
              </a:rPr>
              <a:t>Do NOT advance payments on behalf of members. </a:t>
            </a:r>
          </a:p>
          <a:p>
            <a:pPr algn="just"/>
            <a:r>
              <a:rPr lang="en-US" sz="2000" dirty="0">
                <a:latin typeface="Franklin Gothic Medium" panose="020B0603020102020204" pitchFamily="34" charset="0"/>
                <a:cs typeface="Arial" panose="020B0604020202020204" pitchFamily="34" charset="0"/>
              </a:rPr>
              <a:t> We recommend that you do not wait until every member has paid their dues before submitting them because you risk incurring a late fee for every member. Send the payments you have received so that members who paid on time are not penalized. </a:t>
            </a:r>
          </a:p>
          <a:p>
            <a:pPr algn="just"/>
            <a:r>
              <a:rPr lang="en-US" dirty="0">
                <a:latin typeface="Franklin Gothic Book" panose="020B0503020102020204" pitchFamily="34" charset="0"/>
              </a:rPr>
              <a:t> </a:t>
            </a:r>
          </a:p>
          <a:p>
            <a:pPr algn="ctr"/>
            <a:r>
              <a:rPr lang="en-US" sz="2000" b="1" dirty="0">
                <a:solidFill>
                  <a:srgbClr val="FF0000"/>
                </a:solidFill>
                <a:latin typeface="Tahoma" panose="020B0604030504040204" pitchFamily="34" charset="0"/>
                <a:ea typeface="Tahoma" panose="020B0604030504040204" pitchFamily="34" charset="0"/>
                <a:cs typeface="Tahoma" panose="020B0604030504040204" pitchFamily="34" charset="0"/>
              </a:rPr>
              <a:t>Club Treasurers are responsible for submitting ALL Dues/Fees   </a:t>
            </a:r>
          </a:p>
        </p:txBody>
      </p:sp>
      <p:sp>
        <p:nvSpPr>
          <p:cNvPr id="4" name="TextBox 3">
            <a:extLst>
              <a:ext uri="{FF2B5EF4-FFF2-40B4-BE49-F238E27FC236}">
                <a16:creationId xmlns:a16="http://schemas.microsoft.com/office/drawing/2014/main" id="{EBE2B6E5-7ECF-489F-ACBC-7C1E73AA23E1}"/>
              </a:ext>
            </a:extLst>
          </p:cNvPr>
          <p:cNvSpPr txBox="1"/>
          <p:nvPr/>
        </p:nvSpPr>
        <p:spPr>
          <a:xfrm>
            <a:off x="0" y="-1"/>
            <a:ext cx="3200400" cy="6858000"/>
          </a:xfrm>
          <a:prstGeom prst="rect">
            <a:avLst/>
          </a:prstGeom>
          <a:solidFill>
            <a:schemeClr val="accent1"/>
          </a:solidFill>
        </p:spPr>
        <p:txBody>
          <a:bodyPr wrap="square" rtlCol="0">
            <a:noAutofit/>
          </a:bodyPr>
          <a:lstStyle/>
          <a:p>
            <a:r>
              <a:rPr lang="en-US" dirty="0"/>
              <a:t>   </a:t>
            </a:r>
            <a:r>
              <a:rPr lang="en-US" sz="5400" b="1" dirty="0">
                <a:solidFill>
                  <a:schemeClr val="bg1"/>
                </a:solidFill>
                <a:latin typeface="Tahoma" panose="020B0604030504040204" pitchFamily="34" charset="0"/>
                <a:ea typeface="Tahoma" panose="020B0604030504040204" pitchFamily="34" charset="0"/>
                <a:cs typeface="Tahoma" panose="020B0604030504040204" pitchFamily="34" charset="0"/>
              </a:rPr>
              <a:t>B. </a:t>
            </a:r>
            <a:endPar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US" sz="5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Dues</a:t>
            </a:r>
          </a:p>
          <a:p>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 and Fees</a:t>
            </a:r>
          </a:p>
        </p:txBody>
      </p:sp>
      <p:pic>
        <p:nvPicPr>
          <p:cNvPr id="8" name="Picture 7">
            <a:extLst>
              <a:ext uri="{FF2B5EF4-FFF2-40B4-BE49-F238E27FC236}">
                <a16:creationId xmlns:a16="http://schemas.microsoft.com/office/drawing/2014/main" id="{38EFC564-E667-4556-B87C-A4693B9C138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 y="3729317"/>
            <a:ext cx="3206044" cy="3128682"/>
          </a:xfrm>
          <a:prstGeom prst="rect">
            <a:avLst/>
          </a:prstGeom>
        </p:spPr>
      </p:pic>
    </p:spTree>
    <p:extLst>
      <p:ext uri="{BB962C8B-B14F-4D97-AF65-F5344CB8AC3E}">
        <p14:creationId xmlns:p14="http://schemas.microsoft.com/office/powerpoint/2010/main" val="354245368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9" end="9"/>
                                            </p:txEl>
                                          </p:spTgt>
                                        </p:tgtEl>
                                      </p:cBhvr>
                                    </p:animEffect>
                                    <p:animScale>
                                      <p:cBhvr>
                                        <p:cTn id="7" dur="250" autoRev="1" fill="hold"/>
                                        <p:tgtEl>
                                          <p:spTgt spid="3">
                                            <p:txEl>
                                              <p:pRg st="9" end="9"/>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37FEE-5522-4A65-87AB-3C036468243F}"/>
              </a:ext>
            </a:extLst>
          </p:cNvPr>
          <p:cNvSpPr>
            <a:spLocks noGrp="1"/>
          </p:cNvSpPr>
          <p:nvPr>
            <p:ph type="title"/>
          </p:nvPr>
        </p:nvSpPr>
        <p:spPr/>
        <p:txBody>
          <a:bodyPr>
            <a:normAutofit/>
          </a:bodyPr>
          <a:lstStyle/>
          <a:p>
            <a:r>
              <a:rPr lang="en-NZ" sz="4000" b="1" dirty="0">
                <a:latin typeface="Tahoma" panose="020B0604030504040204" pitchFamily="34" charset="0"/>
                <a:ea typeface="Tahoma" panose="020B0604030504040204" pitchFamily="34" charset="0"/>
                <a:cs typeface="Tahoma" panose="020B0604030504040204" pitchFamily="34" charset="0"/>
              </a:rPr>
              <a:t>P</a:t>
            </a:r>
            <a:r>
              <a:rPr lang="en-US" sz="4000" b="1" dirty="0" err="1">
                <a:latin typeface="Tahoma" panose="020B0604030504040204" pitchFamily="34" charset="0"/>
                <a:ea typeface="Tahoma" panose="020B0604030504040204" pitchFamily="34" charset="0"/>
                <a:cs typeface="Tahoma" panose="020B0604030504040204" pitchFamily="34" charset="0"/>
              </a:rPr>
              <a:t>aying</a:t>
            </a:r>
            <a:r>
              <a:rPr lang="en-US" sz="4000" b="1" dirty="0">
                <a:latin typeface="Tahoma" panose="020B0604030504040204" pitchFamily="34" charset="0"/>
                <a:ea typeface="Tahoma" panose="020B0604030504040204" pitchFamily="34" charset="0"/>
                <a:cs typeface="Tahoma" panose="020B0604030504040204" pitchFamily="34" charset="0"/>
              </a:rPr>
              <a:t> Dues by Visa or Int Money Transfer</a:t>
            </a:r>
          </a:p>
        </p:txBody>
      </p:sp>
      <p:sp>
        <p:nvSpPr>
          <p:cNvPr id="4" name="Content Placeholder 3">
            <a:extLst>
              <a:ext uri="{FF2B5EF4-FFF2-40B4-BE49-F238E27FC236}">
                <a16:creationId xmlns:a16="http://schemas.microsoft.com/office/drawing/2014/main" id="{6B62F7DA-51F0-9232-685F-D31FEF6307A9}"/>
              </a:ext>
            </a:extLst>
          </p:cNvPr>
          <p:cNvSpPr>
            <a:spLocks noGrp="1"/>
          </p:cNvSpPr>
          <p:nvPr>
            <p:ph idx="1"/>
          </p:nvPr>
        </p:nvSpPr>
        <p:spPr/>
        <p:txBody>
          <a:bodyPr>
            <a:normAutofit lnSpcReduction="10000"/>
          </a:bodyPr>
          <a:lstStyle/>
          <a:p>
            <a:r>
              <a:rPr lang="en-NZ" dirty="0"/>
              <a:t>You can pay your dues via Visa in Group Tally – and then reimburse the visa holder.</a:t>
            </a:r>
          </a:p>
          <a:p>
            <a:r>
              <a:rPr lang="en-NZ" dirty="0"/>
              <a:t>Or you can transfer money via International Money Transfer.  The details you need are on this slide and the following slide</a:t>
            </a:r>
          </a:p>
          <a:p>
            <a:r>
              <a:rPr lang="en-US" dirty="0"/>
              <a:t>This is the information sent to us by Altrusa International to set up a deposit for Altrusa International</a:t>
            </a:r>
          </a:p>
          <a:p>
            <a:pPr lvl="1"/>
            <a:r>
              <a:rPr lang="en-US" dirty="0"/>
              <a:t>ACH Routing: 071000013</a:t>
            </a:r>
          </a:p>
          <a:p>
            <a:pPr lvl="1"/>
            <a:r>
              <a:rPr lang="en-US" dirty="0"/>
              <a:t>Wire Routing: 021000021</a:t>
            </a:r>
          </a:p>
          <a:p>
            <a:pPr lvl="1"/>
            <a:r>
              <a:rPr lang="en-US" dirty="0"/>
              <a:t>Acct Number: 788592183</a:t>
            </a:r>
          </a:p>
          <a:p>
            <a:pPr marL="182880" lvl="1">
              <a:spcBef>
                <a:spcPts val="1200"/>
              </a:spcBef>
            </a:pPr>
            <a:r>
              <a:rPr lang="en-US" sz="2000" dirty="0"/>
              <a:t>A hint here is to be sure to mark in the Other Bank Charges that the “Beneficiary to pay”</a:t>
            </a:r>
          </a:p>
          <a:p>
            <a:pPr marL="182880" lvl="1">
              <a:spcBef>
                <a:spcPts val="1200"/>
              </a:spcBef>
            </a:pPr>
            <a:r>
              <a:rPr lang="en-US" sz="2000" dirty="0"/>
              <a:t>Also advise in Group Tally that payment will be made by Bank Transfer (also handy to advise International Office via email to </a:t>
            </a:r>
            <a:r>
              <a:rPr lang="en-US" sz="2000" dirty="0">
                <a:hlinkClick r:id="rId2">
                  <a:extLst>
                    <a:ext uri="{A12FA001-AC4F-418D-AE19-62706E023703}">
                      <ahyp:hlinkClr xmlns:ahyp="http://schemas.microsoft.com/office/drawing/2018/hyperlinkcolor" val="tx"/>
                    </a:ext>
                  </a:extLst>
                </a:hlinkClick>
              </a:rPr>
              <a:t>Altrusa@altrusa.org</a:t>
            </a:r>
            <a:endParaRPr lang="en-US" sz="2000" dirty="0"/>
          </a:p>
          <a:p>
            <a:pPr marL="182880" lvl="1">
              <a:spcBef>
                <a:spcPts val="1200"/>
              </a:spcBef>
            </a:pPr>
            <a:r>
              <a:rPr lang="en-US" sz="2000" b="1" dirty="0"/>
              <a:t>The minimum amount you can transfer using this method is $100.</a:t>
            </a:r>
          </a:p>
          <a:p>
            <a:pPr marL="502920" lvl="1" indent="0">
              <a:buNone/>
            </a:pPr>
            <a:endParaRPr lang="en-US" b="1" dirty="0">
              <a:solidFill>
                <a:srgbClr val="FF0000"/>
              </a:solidFill>
            </a:endParaRPr>
          </a:p>
        </p:txBody>
      </p:sp>
    </p:spTree>
    <p:extLst>
      <p:ext uri="{BB962C8B-B14F-4D97-AF65-F5344CB8AC3E}">
        <p14:creationId xmlns:p14="http://schemas.microsoft.com/office/powerpoint/2010/main" val="28245637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24690-8A68-86BD-1B36-F7F5808D59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88435A-89CF-631B-655F-F872BF29756D}"/>
              </a:ext>
            </a:extLst>
          </p:cNvPr>
          <p:cNvSpPr>
            <a:spLocks noGrp="1"/>
          </p:cNvSpPr>
          <p:nvPr>
            <p:ph type="title"/>
          </p:nvPr>
        </p:nvSpPr>
        <p:spPr/>
        <p:txBody>
          <a:bodyPr>
            <a:normAutofit/>
          </a:bodyPr>
          <a:lstStyle/>
          <a:p>
            <a:r>
              <a:rPr lang="en-NZ" sz="4000" b="1" dirty="0">
                <a:latin typeface="Tahoma" panose="020B0604030504040204" pitchFamily="34" charset="0"/>
                <a:ea typeface="Tahoma" panose="020B0604030504040204" pitchFamily="34" charset="0"/>
                <a:cs typeface="Tahoma" panose="020B0604030504040204" pitchFamily="34" charset="0"/>
              </a:rPr>
              <a:t>P</a:t>
            </a:r>
            <a:r>
              <a:rPr lang="en-US" sz="4000" b="1" dirty="0" err="1">
                <a:latin typeface="Tahoma" panose="020B0604030504040204" pitchFamily="34" charset="0"/>
                <a:ea typeface="Tahoma" panose="020B0604030504040204" pitchFamily="34" charset="0"/>
                <a:cs typeface="Tahoma" panose="020B0604030504040204" pitchFamily="34" charset="0"/>
              </a:rPr>
              <a:t>aying</a:t>
            </a:r>
            <a:r>
              <a:rPr lang="en-US" sz="4000" b="1" dirty="0">
                <a:latin typeface="Tahoma" panose="020B0604030504040204" pitchFamily="34" charset="0"/>
                <a:ea typeface="Tahoma" panose="020B0604030504040204" pitchFamily="34" charset="0"/>
                <a:cs typeface="Tahoma" panose="020B0604030504040204" pitchFamily="34" charset="0"/>
              </a:rPr>
              <a:t> Dues by Visa or Int Money Transfer</a:t>
            </a:r>
          </a:p>
        </p:txBody>
      </p:sp>
      <p:pic>
        <p:nvPicPr>
          <p:cNvPr id="5" name="Content Placeholder 4">
            <a:extLst>
              <a:ext uri="{FF2B5EF4-FFF2-40B4-BE49-F238E27FC236}">
                <a16:creationId xmlns:a16="http://schemas.microsoft.com/office/drawing/2014/main" id="{976A1CB7-A276-0A3C-22A1-8C246E9EB1E8}"/>
              </a:ext>
            </a:extLst>
          </p:cNvPr>
          <p:cNvPicPr>
            <a:picLocks noGrp="1" noChangeAspect="1"/>
          </p:cNvPicPr>
          <p:nvPr>
            <p:ph idx="1"/>
          </p:nvPr>
        </p:nvPicPr>
        <p:blipFill>
          <a:blip r:embed="rId2"/>
          <a:stretch>
            <a:fillRect/>
          </a:stretch>
        </p:blipFill>
        <p:spPr>
          <a:xfrm>
            <a:off x="3505201" y="429306"/>
            <a:ext cx="8433880" cy="6281532"/>
          </a:xfrm>
        </p:spPr>
      </p:pic>
    </p:spTree>
    <p:extLst>
      <p:ext uri="{BB962C8B-B14F-4D97-AF65-F5344CB8AC3E}">
        <p14:creationId xmlns:p14="http://schemas.microsoft.com/office/powerpoint/2010/main" val="177851585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C9088-9AC0-5DA6-3CDC-6AD68D2DC3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B87600-0E85-CBCC-3757-BEB784EDEA5A}"/>
              </a:ext>
            </a:extLst>
          </p:cNvPr>
          <p:cNvSpPr>
            <a:spLocks noGrp="1"/>
          </p:cNvSpPr>
          <p:nvPr>
            <p:ph type="title"/>
          </p:nvPr>
        </p:nvSpPr>
        <p:spPr/>
        <p:txBody>
          <a:bodyPr>
            <a:normAutofit/>
          </a:bodyPr>
          <a:lstStyle/>
          <a:p>
            <a:r>
              <a:rPr lang="en-US" sz="4000" b="1" dirty="0">
                <a:latin typeface="Tahoma" panose="020B0604030504040204" pitchFamily="34" charset="0"/>
                <a:ea typeface="Tahoma" panose="020B0604030504040204" pitchFamily="34" charset="0"/>
                <a:cs typeface="Tahoma" panose="020B0604030504040204" pitchFamily="34" charset="0"/>
              </a:rPr>
              <a:t>MEMBER</a:t>
            </a:r>
            <a:br>
              <a:rPr lang="en-US" sz="4000" b="1" dirty="0">
                <a:latin typeface="Tahoma" panose="020B0604030504040204" pitchFamily="34" charset="0"/>
                <a:ea typeface="Tahoma" panose="020B0604030504040204" pitchFamily="34" charset="0"/>
                <a:cs typeface="Tahoma" panose="020B0604030504040204" pitchFamily="34" charset="0"/>
              </a:rPr>
            </a:br>
            <a:r>
              <a:rPr lang="en-US" sz="4000" b="1" dirty="0">
                <a:latin typeface="Tahoma" panose="020B0604030504040204" pitchFamily="34" charset="0"/>
                <a:ea typeface="Tahoma" panose="020B0604030504040204" pitchFamily="34" charset="0"/>
                <a:cs typeface="Tahoma" panose="020B0604030504040204" pitchFamily="34" charset="0"/>
              </a:rPr>
              <a:t>Transfer</a:t>
            </a:r>
            <a:br>
              <a:rPr lang="en-US" sz="4000" b="1" dirty="0">
                <a:latin typeface="Tahoma" panose="020B0604030504040204" pitchFamily="34" charset="0"/>
                <a:ea typeface="Tahoma" panose="020B0604030504040204" pitchFamily="34" charset="0"/>
                <a:cs typeface="Tahoma" panose="020B0604030504040204" pitchFamily="34" charset="0"/>
              </a:rPr>
            </a:br>
            <a:r>
              <a:rPr lang="en-US" sz="4000" b="1" dirty="0">
                <a:latin typeface="Tahoma" panose="020B0604030504040204" pitchFamily="34" charset="0"/>
                <a:ea typeface="Tahoma" panose="020B0604030504040204" pitchFamily="34" charset="0"/>
                <a:cs typeface="Tahoma" panose="020B0604030504040204" pitchFamily="34" charset="0"/>
              </a:rPr>
              <a:t>Form</a:t>
            </a:r>
          </a:p>
        </p:txBody>
      </p:sp>
      <p:pic>
        <p:nvPicPr>
          <p:cNvPr id="7" name="Content Placeholder 6">
            <a:extLst>
              <a:ext uri="{FF2B5EF4-FFF2-40B4-BE49-F238E27FC236}">
                <a16:creationId xmlns:a16="http://schemas.microsoft.com/office/drawing/2014/main" id="{54434CCD-1BED-D3DA-6E19-75FAE0B1E02B}"/>
              </a:ext>
            </a:extLst>
          </p:cNvPr>
          <p:cNvPicPr>
            <a:picLocks noGrp="1" noChangeAspect="1"/>
          </p:cNvPicPr>
          <p:nvPr>
            <p:ph idx="1"/>
          </p:nvPr>
        </p:nvPicPr>
        <p:blipFill>
          <a:blip r:embed="rId2"/>
          <a:stretch>
            <a:fillRect/>
          </a:stretch>
        </p:blipFill>
        <p:spPr>
          <a:xfrm>
            <a:off x="4648200" y="0"/>
            <a:ext cx="5943600" cy="6858000"/>
          </a:xfrm>
          <a:prstGeom prst="rect">
            <a:avLst/>
          </a:prstGeom>
        </p:spPr>
      </p:pic>
    </p:spTree>
    <p:extLst>
      <p:ext uri="{BB962C8B-B14F-4D97-AF65-F5344CB8AC3E}">
        <p14:creationId xmlns:p14="http://schemas.microsoft.com/office/powerpoint/2010/main" val="3785625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37FEE-5522-4A65-87AB-3C036468243F}"/>
              </a:ext>
            </a:extLst>
          </p:cNvPr>
          <p:cNvSpPr>
            <a:spLocks noGrp="1"/>
          </p:cNvSpPr>
          <p:nvPr>
            <p:ph type="title"/>
          </p:nvPr>
        </p:nvSpPr>
        <p:spPr>
          <a:xfrm>
            <a:off x="76200" y="1123837"/>
            <a:ext cx="3352799" cy="4601183"/>
          </a:xfrm>
        </p:spPr>
        <p:txBody>
          <a:bodyPr>
            <a:normAutofit/>
          </a:bodyPr>
          <a:lstStyle/>
          <a:p>
            <a:r>
              <a:rPr lang="en-US" sz="4000" b="1" dirty="0">
                <a:latin typeface="Tahoma" panose="020B0604030504040204" pitchFamily="34" charset="0"/>
                <a:ea typeface="Tahoma" panose="020B0604030504040204" pitchFamily="34" charset="0"/>
                <a:cs typeface="Tahoma" panose="020B0604030504040204" pitchFamily="34" charset="0"/>
              </a:rPr>
              <a:t>MEMBER</a:t>
            </a:r>
            <a:br>
              <a:rPr lang="en-US" sz="4000" b="1" dirty="0">
                <a:latin typeface="Tahoma" panose="020B0604030504040204" pitchFamily="34" charset="0"/>
                <a:ea typeface="Tahoma" panose="020B0604030504040204" pitchFamily="34" charset="0"/>
                <a:cs typeface="Tahoma" panose="020B0604030504040204" pitchFamily="34" charset="0"/>
              </a:rPr>
            </a:br>
            <a:r>
              <a:rPr lang="en-US" sz="4000" b="1" dirty="0">
                <a:latin typeface="Tahoma" panose="020B0604030504040204" pitchFamily="34" charset="0"/>
                <a:ea typeface="Tahoma" panose="020B0604030504040204" pitchFamily="34" charset="0"/>
                <a:cs typeface="Tahoma" panose="020B0604030504040204" pitchFamily="34" charset="0"/>
              </a:rPr>
              <a:t>Recommend</a:t>
            </a:r>
            <a:br>
              <a:rPr lang="en-US" sz="4000" b="1" dirty="0">
                <a:latin typeface="Tahoma" panose="020B0604030504040204" pitchFamily="34" charset="0"/>
                <a:ea typeface="Tahoma" panose="020B0604030504040204" pitchFamily="34" charset="0"/>
                <a:cs typeface="Tahoma" panose="020B0604030504040204" pitchFamily="34" charset="0"/>
              </a:rPr>
            </a:br>
            <a:r>
              <a:rPr lang="en-US" sz="4000" b="1" dirty="0">
                <a:latin typeface="Tahoma" panose="020B0604030504040204" pitchFamily="34" charset="0"/>
                <a:ea typeface="Tahoma" panose="020B0604030504040204" pitchFamily="34" charset="0"/>
                <a:cs typeface="Tahoma" panose="020B0604030504040204" pitchFamily="34" charset="0"/>
              </a:rPr>
              <a:t>Form</a:t>
            </a:r>
          </a:p>
        </p:txBody>
      </p:sp>
      <p:pic>
        <p:nvPicPr>
          <p:cNvPr id="6" name="Content Placeholder 5">
            <a:extLst>
              <a:ext uri="{FF2B5EF4-FFF2-40B4-BE49-F238E27FC236}">
                <a16:creationId xmlns:a16="http://schemas.microsoft.com/office/drawing/2014/main" id="{6F78071F-318E-455E-990C-2A2667BD07EB}"/>
              </a:ext>
            </a:extLst>
          </p:cNvPr>
          <p:cNvPicPr>
            <a:picLocks noGrp="1" noChangeAspect="1"/>
          </p:cNvPicPr>
          <p:nvPr>
            <p:ph idx="1"/>
          </p:nvPr>
        </p:nvPicPr>
        <p:blipFill>
          <a:blip r:embed="rId2"/>
          <a:stretch>
            <a:fillRect/>
          </a:stretch>
        </p:blipFill>
        <p:spPr>
          <a:xfrm>
            <a:off x="4724400" y="0"/>
            <a:ext cx="5867400" cy="6858000"/>
          </a:xfrm>
          <a:prstGeom prst="rect">
            <a:avLst/>
          </a:prstGeom>
        </p:spPr>
      </p:pic>
    </p:spTree>
    <p:extLst>
      <p:ext uri="{BB962C8B-B14F-4D97-AF65-F5344CB8AC3E}">
        <p14:creationId xmlns:p14="http://schemas.microsoft.com/office/powerpoint/2010/main" val="29327840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A8BBB7-A95B-4A8D-8969-AED2A816006C}"/>
              </a:ext>
            </a:extLst>
          </p:cNvPr>
          <p:cNvSpPr txBox="1"/>
          <p:nvPr/>
        </p:nvSpPr>
        <p:spPr>
          <a:xfrm>
            <a:off x="609600" y="1194790"/>
            <a:ext cx="5181600" cy="5486400"/>
          </a:xfrm>
          <a:prstGeom prst="rect">
            <a:avLst/>
          </a:prstGeom>
          <a:noFill/>
        </p:spPr>
        <p:txBody>
          <a:bodyPr wrap="square" rtlCol="0">
            <a:noAutofit/>
          </a:bodyPr>
          <a:lstStyle/>
          <a:p>
            <a:pPr algn="just"/>
            <a:r>
              <a:rPr lang="en-US" sz="1600" b="1" dirty="0">
                <a:latin typeface="Arial" panose="020B0604020202020204" pitchFamily="34" charset="0"/>
                <a:cs typeface="Arial" panose="020B0604020202020204" pitchFamily="34" charset="0"/>
              </a:rPr>
              <a:t>APRIL/MAY</a:t>
            </a:r>
          </a:p>
          <a:p>
            <a:pPr algn="just">
              <a:buFont typeface="Wingdings" panose="05000000000000000000" pitchFamily="2" charset="2"/>
              <a:buChar char="q"/>
            </a:pPr>
            <a:r>
              <a:rPr lang="en-US" sz="1600" dirty="0">
                <a:latin typeface="Arial" panose="020B0604020202020204" pitchFamily="34" charset="0"/>
                <a:cs typeface="Arial" panose="020B0604020202020204" pitchFamily="34" charset="0"/>
              </a:rPr>
              <a:t>Work with outgoing Treasurer to coordinate dues collection and payments.</a:t>
            </a:r>
          </a:p>
          <a:p>
            <a:pPr algn="just"/>
            <a:endParaRPr lang="en-US" sz="1000" dirty="0">
              <a:latin typeface="Arial" panose="020B0604020202020204" pitchFamily="34" charset="0"/>
              <a:cs typeface="Arial" panose="020B0604020202020204" pitchFamily="34" charset="0"/>
            </a:endParaRPr>
          </a:p>
          <a:p>
            <a:pPr algn="just"/>
            <a:r>
              <a:rPr lang="en-US" sz="1600" b="1" dirty="0">
                <a:latin typeface="Arial" panose="020B0604020202020204" pitchFamily="34" charset="0"/>
                <a:cs typeface="Arial" panose="020B0604020202020204" pitchFamily="34" charset="0"/>
              </a:rPr>
              <a:t>JUNE</a:t>
            </a:r>
          </a:p>
          <a:p>
            <a:pPr algn="just">
              <a:buFont typeface="Wingdings" panose="05000000000000000000" pitchFamily="2" charset="2"/>
              <a:buChar char="q"/>
            </a:pPr>
            <a:r>
              <a:rPr lang="en-US" sz="1600" b="1" dirty="0">
                <a:latin typeface="Arial" panose="020B0604020202020204" pitchFamily="34" charset="0"/>
                <a:cs typeface="Arial" panose="020B0604020202020204" pitchFamily="34" charset="0"/>
              </a:rPr>
              <a:t>June 1: </a:t>
            </a:r>
            <a:r>
              <a:rPr lang="en-US" sz="1600" dirty="0">
                <a:latin typeface="Arial" panose="020B0604020202020204" pitchFamily="34" charset="0"/>
                <a:cs typeface="Arial" panose="020B0604020202020204" pitchFamily="34" charset="0"/>
              </a:rPr>
              <a:t>Dues for the year for both International and District are now DUE.  </a:t>
            </a:r>
            <a:r>
              <a:rPr lang="en-US" sz="1600" b="1" dirty="0">
                <a:highlight>
                  <a:srgbClr val="FFFF00"/>
                </a:highlight>
                <a:latin typeface="Arial" panose="020B0604020202020204" pitchFamily="34" charset="0"/>
                <a:cs typeface="Arial" panose="020B0604020202020204" pitchFamily="34" charset="0"/>
              </a:rPr>
              <a:t>Please do not pay District Dues before 1 June</a:t>
            </a:r>
          </a:p>
          <a:p>
            <a:pPr algn="just"/>
            <a:endParaRPr lang="en-US" sz="800" dirty="0">
              <a:latin typeface="Arial" panose="020B0604020202020204" pitchFamily="34" charset="0"/>
              <a:cs typeface="Arial" panose="020B0604020202020204" pitchFamily="34" charset="0"/>
            </a:endParaRPr>
          </a:p>
          <a:p>
            <a:pPr algn="just">
              <a:buFont typeface="Wingdings" panose="05000000000000000000" pitchFamily="2" charset="2"/>
              <a:buChar char="q"/>
            </a:pPr>
            <a:r>
              <a:rPr lang="en-US" sz="1600" b="1" dirty="0">
                <a:latin typeface="Arial" panose="020B0604020202020204" pitchFamily="34" charset="0"/>
                <a:cs typeface="Arial" panose="020B0604020202020204" pitchFamily="34" charset="0"/>
              </a:rPr>
              <a:t>June 15: </a:t>
            </a:r>
            <a:r>
              <a:rPr lang="en-US" sz="1600" dirty="0">
                <a:latin typeface="Arial" panose="020B0604020202020204" pitchFamily="34" charset="0"/>
                <a:cs typeface="Arial" panose="020B0604020202020204" pitchFamily="34" charset="0"/>
              </a:rPr>
              <a:t>DEADLINE for dues submission. Payments not paid by this date will be subject to $5 late fee per member on International Dues and 10% late fee on District Dues.</a:t>
            </a:r>
          </a:p>
          <a:p>
            <a:pPr algn="just"/>
            <a:endParaRPr lang="en-US" sz="1000" dirty="0">
              <a:latin typeface="Arial" panose="020B0604020202020204" pitchFamily="34" charset="0"/>
              <a:cs typeface="Arial" panose="020B0604020202020204" pitchFamily="34" charset="0"/>
            </a:endParaRPr>
          </a:p>
          <a:p>
            <a:pPr algn="just"/>
            <a:r>
              <a:rPr lang="en-US" sz="1600" b="1" dirty="0">
                <a:latin typeface="Arial" panose="020B0604020202020204" pitchFamily="34" charset="0"/>
                <a:cs typeface="Arial" panose="020B0604020202020204" pitchFamily="34" charset="0"/>
              </a:rPr>
              <a:t>JULY</a:t>
            </a:r>
          </a:p>
          <a:p>
            <a:pPr algn="just">
              <a:buFont typeface="Wingdings" panose="05000000000000000000" pitchFamily="2" charset="2"/>
              <a:buChar char="q"/>
            </a:pPr>
            <a:r>
              <a:rPr lang="en-US" sz="1600" b="1" dirty="0">
                <a:latin typeface="Arial" panose="020B0604020202020204" pitchFamily="34" charset="0"/>
                <a:cs typeface="Arial" panose="020B0604020202020204" pitchFamily="34" charset="0"/>
              </a:rPr>
              <a:t>July 10: </a:t>
            </a:r>
            <a:r>
              <a:rPr lang="en-US" sz="1600" dirty="0">
                <a:latin typeface="Arial" panose="020B0604020202020204" pitchFamily="34" charset="0"/>
                <a:cs typeface="Arial" panose="020B0604020202020204" pitchFamily="34" charset="0"/>
              </a:rPr>
              <a:t>All dues must be paid. Unpaid members after this date are dropped from database. Dues after this date are subject to $10 reinstatement fee.</a:t>
            </a:r>
            <a:r>
              <a:rPr lang="en-US" sz="1600" b="1" dirty="0">
                <a:latin typeface="Arial" panose="020B0604020202020204" pitchFamily="34" charset="0"/>
                <a:cs typeface="Arial" panose="020B0604020202020204" pitchFamily="34" charset="0"/>
              </a:rPr>
              <a:t> </a:t>
            </a:r>
          </a:p>
          <a:p>
            <a:pPr algn="just"/>
            <a:endParaRPr lang="en-US" sz="1000" b="1" dirty="0">
              <a:latin typeface="Arial" panose="020B0604020202020204" pitchFamily="34" charset="0"/>
              <a:cs typeface="Arial" panose="020B0604020202020204" pitchFamily="34" charset="0"/>
            </a:endParaRPr>
          </a:p>
          <a:p>
            <a:pPr algn="just"/>
            <a:r>
              <a:rPr lang="en-US" sz="1600" b="1" dirty="0">
                <a:latin typeface="Arial" panose="020B0604020202020204" pitchFamily="34" charset="0"/>
                <a:cs typeface="Arial" panose="020B0604020202020204" pitchFamily="34" charset="0"/>
              </a:rPr>
              <a:t>OCTOBER</a:t>
            </a:r>
          </a:p>
          <a:p>
            <a:pPr algn="just">
              <a:buFont typeface="Wingdings" panose="05000000000000000000" pitchFamily="2" charset="2"/>
              <a:buChar char="q"/>
            </a:pPr>
            <a:r>
              <a:rPr lang="en-US" sz="1600" dirty="0">
                <a:latin typeface="Arial" panose="020B0604020202020204" pitchFamily="34" charset="0"/>
                <a:cs typeface="Arial" panose="020B0604020202020204" pitchFamily="34" charset="0"/>
              </a:rPr>
              <a:t>Foundation Grants Program month, send in your Club donations.</a:t>
            </a:r>
          </a:p>
          <a:p>
            <a:pPr algn="just"/>
            <a:endParaRPr lang="en-US" sz="800" dirty="0">
              <a:latin typeface="Arial" panose="020B0604020202020204" pitchFamily="34" charset="0"/>
              <a:cs typeface="Arial" panose="020B0604020202020204" pitchFamily="34" charset="0"/>
            </a:endParaRPr>
          </a:p>
          <a:p>
            <a:pPr algn="just"/>
            <a:endParaRPr lang="en-US" sz="16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1602332A-F95E-4221-93AC-669017B7A5D8}"/>
              </a:ext>
            </a:extLst>
          </p:cNvPr>
          <p:cNvSpPr/>
          <p:nvPr/>
        </p:nvSpPr>
        <p:spPr>
          <a:xfrm>
            <a:off x="6172200" y="1220790"/>
            <a:ext cx="5181600" cy="5139869"/>
          </a:xfrm>
          <a:prstGeom prst="rect">
            <a:avLst/>
          </a:prstGeom>
        </p:spPr>
        <p:txBody>
          <a:bodyPr wrap="square">
            <a:spAutoFit/>
          </a:bodyPr>
          <a:lstStyle/>
          <a:p>
            <a:pPr algn="just"/>
            <a:r>
              <a:rPr lang="en-US" sz="1600" b="1" dirty="0">
                <a:latin typeface="Arial" panose="020B0604020202020204" pitchFamily="34" charset="0"/>
                <a:cs typeface="Arial" panose="020B0604020202020204" pitchFamily="34" charset="0"/>
              </a:rPr>
              <a:t>DECEMBER</a:t>
            </a:r>
          </a:p>
          <a:p>
            <a:pPr algn="just">
              <a:buFont typeface="Wingdings" panose="05000000000000000000" pitchFamily="2" charset="2"/>
              <a:buChar char="q"/>
            </a:pPr>
            <a:r>
              <a:rPr lang="en-US" sz="1600" b="1" dirty="0">
                <a:latin typeface="Arial" panose="020B0604020202020204" pitchFamily="34" charset="0"/>
                <a:cs typeface="Arial" panose="020B0604020202020204" pitchFamily="34" charset="0"/>
              </a:rPr>
              <a:t>December 1: </a:t>
            </a:r>
            <a:r>
              <a:rPr lang="en-US" sz="1600" dirty="0">
                <a:latin typeface="Arial" panose="020B0604020202020204" pitchFamily="34" charset="0"/>
                <a:cs typeface="Arial" panose="020B0604020202020204" pitchFamily="34" charset="0"/>
              </a:rPr>
              <a:t>International Half-Year (half-price) dues go into effect for new members and remain in effect until March 31 to encourage new members to join.</a:t>
            </a:r>
          </a:p>
          <a:p>
            <a:pPr algn="just"/>
            <a:endParaRPr lang="en-US" sz="1600" dirty="0">
              <a:latin typeface="Arial" panose="020B0604020202020204" pitchFamily="34" charset="0"/>
              <a:cs typeface="Arial" panose="020B0604020202020204" pitchFamily="34" charset="0"/>
            </a:endParaRPr>
          </a:p>
          <a:p>
            <a:pPr algn="just"/>
            <a:r>
              <a:rPr lang="en-US" sz="1600" b="1" dirty="0">
                <a:latin typeface="Arial" panose="020B0604020202020204" pitchFamily="34" charset="0"/>
                <a:cs typeface="Arial" panose="020B0604020202020204" pitchFamily="34" charset="0"/>
              </a:rPr>
              <a:t>MARCH</a:t>
            </a:r>
          </a:p>
          <a:p>
            <a:pPr algn="just">
              <a:buFont typeface="Wingdings" panose="05000000000000000000" pitchFamily="2" charset="2"/>
              <a:buChar char="q"/>
            </a:pPr>
            <a:r>
              <a:rPr lang="en-US" sz="1600" b="1" dirty="0">
                <a:latin typeface="Arial" panose="020B0604020202020204" pitchFamily="34" charset="0"/>
                <a:cs typeface="Arial" panose="020B0604020202020204" pitchFamily="34" charset="0"/>
              </a:rPr>
              <a:t>March 31: </a:t>
            </a:r>
            <a:r>
              <a:rPr lang="en-US" sz="1600" dirty="0">
                <a:latin typeface="Arial" panose="020B0604020202020204" pitchFamily="34" charset="0"/>
                <a:cs typeface="Arial" panose="020B0604020202020204" pitchFamily="34" charset="0"/>
              </a:rPr>
              <a:t>is the last day for International Half-Year Dues.</a:t>
            </a:r>
          </a:p>
          <a:p>
            <a:pPr algn="just"/>
            <a:endParaRPr lang="en-US" sz="800" dirty="0">
              <a:latin typeface="Arial" panose="020B0604020202020204" pitchFamily="34" charset="0"/>
              <a:cs typeface="Arial" panose="020B0604020202020204" pitchFamily="34" charset="0"/>
            </a:endParaRPr>
          </a:p>
          <a:p>
            <a:pPr algn="just">
              <a:buFont typeface="Wingdings" panose="05000000000000000000" pitchFamily="2" charset="2"/>
              <a:buChar char="q"/>
            </a:pPr>
            <a:r>
              <a:rPr lang="en-US" sz="1600" dirty="0">
                <a:latin typeface="Arial" panose="020B0604020202020204" pitchFamily="34" charset="0"/>
                <a:cs typeface="Arial" panose="020B0604020202020204" pitchFamily="34" charset="0"/>
              </a:rPr>
              <a:t>Half-Year Dues are applied to the current year’s membership. New members will be billed the full dues amount for the following year.</a:t>
            </a:r>
          </a:p>
          <a:p>
            <a:pPr algn="just"/>
            <a:endParaRPr lang="en-US" sz="1600" dirty="0">
              <a:latin typeface="Arial" panose="020B0604020202020204" pitchFamily="34" charset="0"/>
              <a:cs typeface="Arial" panose="020B0604020202020204" pitchFamily="34" charset="0"/>
            </a:endParaRPr>
          </a:p>
          <a:p>
            <a:pPr algn="just"/>
            <a:r>
              <a:rPr lang="en-US" sz="1600" b="1" dirty="0">
                <a:latin typeface="Arial" panose="020B0604020202020204" pitchFamily="34" charset="0"/>
                <a:cs typeface="Arial" panose="020B0604020202020204" pitchFamily="34" charset="0"/>
              </a:rPr>
              <a:t>APRIL</a:t>
            </a:r>
          </a:p>
          <a:p>
            <a:pPr algn="just">
              <a:buFont typeface="Wingdings" panose="05000000000000000000" pitchFamily="2" charset="2"/>
              <a:buChar char="q"/>
            </a:pPr>
            <a:r>
              <a:rPr lang="en-US" sz="1600" dirty="0">
                <a:latin typeface="Arial" panose="020B0604020202020204" pitchFamily="34" charset="0"/>
                <a:cs typeface="Arial" panose="020B0604020202020204" pitchFamily="34" charset="0"/>
              </a:rPr>
              <a:t>New members paying dues between April 1 and May 31 receive full membership for the remainder of the fiscal year </a:t>
            </a:r>
            <a:r>
              <a:rPr lang="en-US" sz="1600" b="1" i="1" dirty="0">
                <a:latin typeface="Arial" panose="020B0604020202020204" pitchFamily="34" charset="0"/>
                <a:cs typeface="Arial" panose="020B0604020202020204" pitchFamily="34" charset="0"/>
              </a:rPr>
              <a:t>and the following year</a:t>
            </a:r>
            <a:r>
              <a:rPr lang="en-US" sz="1600" dirty="0">
                <a:latin typeface="Arial" panose="020B0604020202020204" pitchFamily="34" charset="0"/>
                <a:cs typeface="Arial" panose="020B0604020202020204" pitchFamily="34" charset="0"/>
              </a:rPr>
              <a:t>.</a:t>
            </a:r>
          </a:p>
          <a:p>
            <a:pPr algn="just"/>
            <a:endParaRPr lang="en-US" sz="1600" dirty="0">
              <a:latin typeface="Arial" panose="020B0604020202020204" pitchFamily="34" charset="0"/>
              <a:cs typeface="Arial" panose="020B0604020202020204" pitchFamily="34" charset="0"/>
            </a:endParaRPr>
          </a:p>
          <a:p>
            <a:pPr algn="just">
              <a:buFont typeface="Wingdings" panose="05000000000000000000" pitchFamily="2" charset="2"/>
              <a:buChar char="q"/>
            </a:pPr>
            <a:r>
              <a:rPr lang="en-US" sz="1600" dirty="0">
                <a:latin typeface="Arial" panose="020B0604020202020204" pitchFamily="34" charset="0"/>
                <a:cs typeface="Arial" panose="020B0604020202020204" pitchFamily="34" charset="0"/>
              </a:rPr>
              <a:t>Send contribution to Foundation.</a:t>
            </a:r>
          </a:p>
          <a:p>
            <a:pPr algn="just"/>
            <a:endParaRPr lang="en-US" sz="1600" dirty="0">
              <a:latin typeface="Arial" panose="020B0604020202020204" pitchFamily="34" charset="0"/>
              <a:cs typeface="Arial" panose="020B0604020202020204" pitchFamily="34" charset="0"/>
            </a:endParaRPr>
          </a:p>
          <a:p>
            <a:pPr algn="just">
              <a:buFont typeface="Wingdings" panose="05000000000000000000" pitchFamily="2" charset="2"/>
              <a:buChar char="q"/>
            </a:pPr>
            <a:r>
              <a:rPr lang="en-US" sz="1600" dirty="0">
                <a:latin typeface="Arial" panose="020B0604020202020204" pitchFamily="34" charset="0"/>
                <a:cs typeface="Arial" panose="020B0604020202020204" pitchFamily="34" charset="0"/>
              </a:rPr>
              <a:t>Work with incoming Treasurer.</a:t>
            </a:r>
          </a:p>
        </p:txBody>
      </p:sp>
      <p:sp>
        <p:nvSpPr>
          <p:cNvPr id="12" name="Rectangle 11">
            <a:extLst>
              <a:ext uri="{FF2B5EF4-FFF2-40B4-BE49-F238E27FC236}">
                <a16:creationId xmlns:a16="http://schemas.microsoft.com/office/drawing/2014/main" id="{9EAF9870-25BF-4FAD-891E-15BCBE8E95BF}"/>
              </a:ext>
            </a:extLst>
          </p:cNvPr>
          <p:cNvSpPr/>
          <p:nvPr/>
        </p:nvSpPr>
        <p:spPr>
          <a:xfrm>
            <a:off x="1696915" y="6427797"/>
            <a:ext cx="8188569" cy="338554"/>
          </a:xfrm>
          <a:prstGeom prst="rect">
            <a:avLst/>
          </a:prstGeom>
        </p:spPr>
        <p:txBody>
          <a:bodyPr wrap="square">
            <a:spAutoFit/>
          </a:bodyPr>
          <a:lstStyle/>
          <a:p>
            <a:pPr algn="ctr"/>
            <a:r>
              <a:rPr lang="en-US" sz="1600" b="1" dirty="0">
                <a:solidFill>
                  <a:srgbClr val="FF0000"/>
                </a:solidFill>
                <a:latin typeface="Arial" panose="020B0604020202020204" pitchFamily="34" charset="0"/>
                <a:cs typeface="Arial" panose="020B0604020202020204" pitchFamily="34" charset="0"/>
              </a:rPr>
              <a:t>This is in the TREASURERS GUIDE on the International Website</a:t>
            </a:r>
          </a:p>
        </p:txBody>
      </p:sp>
      <p:sp>
        <p:nvSpPr>
          <p:cNvPr id="13" name="TextBox 12">
            <a:extLst>
              <a:ext uri="{FF2B5EF4-FFF2-40B4-BE49-F238E27FC236}">
                <a16:creationId xmlns:a16="http://schemas.microsoft.com/office/drawing/2014/main" id="{7CA23657-8016-41A8-A1CC-2795B230ADBD}"/>
              </a:ext>
            </a:extLst>
          </p:cNvPr>
          <p:cNvSpPr txBox="1"/>
          <p:nvPr/>
        </p:nvSpPr>
        <p:spPr>
          <a:xfrm>
            <a:off x="609600" y="183969"/>
            <a:ext cx="11049000" cy="707886"/>
          </a:xfrm>
          <a:prstGeom prst="rect">
            <a:avLst/>
          </a:prstGeom>
          <a:solidFill>
            <a:schemeClr val="accent1"/>
          </a:solidFill>
        </p:spPr>
        <p:txBody>
          <a:bodyPr wrap="square" rtlCol="0">
            <a:spAutoFit/>
          </a:bodyPr>
          <a:lstStyle/>
          <a:p>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   Treasurers Calendar</a:t>
            </a:r>
          </a:p>
        </p:txBody>
      </p:sp>
      <p:pic>
        <p:nvPicPr>
          <p:cNvPr id="15" name="Picture 14">
            <a:extLst>
              <a:ext uri="{FF2B5EF4-FFF2-40B4-BE49-F238E27FC236}">
                <a16:creationId xmlns:a16="http://schemas.microsoft.com/office/drawing/2014/main" id="{7AC3782F-6D55-4A2C-A45E-8039F8C5163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763000" y="183969"/>
            <a:ext cx="2209800" cy="1333730"/>
          </a:xfrm>
          <a:prstGeom prst="rect">
            <a:avLst/>
          </a:prstGeom>
        </p:spPr>
      </p:pic>
    </p:spTree>
    <p:extLst>
      <p:ext uri="{BB962C8B-B14F-4D97-AF65-F5344CB8AC3E}">
        <p14:creationId xmlns:p14="http://schemas.microsoft.com/office/powerpoint/2010/main" val="14890415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29000" y="258901"/>
            <a:ext cx="8549640" cy="6740307"/>
          </a:xfrm>
          <a:prstGeom prst="rect">
            <a:avLst/>
          </a:prstGeom>
        </p:spPr>
        <p:txBody>
          <a:bodyPr wrap="square">
            <a:spAutoFit/>
          </a:bodyPr>
          <a:lstStyle/>
          <a:p>
            <a:r>
              <a:rPr lang="en-US" sz="3200" b="1" dirty="0">
                <a:solidFill>
                  <a:schemeClr val="accent1"/>
                </a:solidFill>
                <a:latin typeface="Tahoma" panose="020B0604030504040204" pitchFamily="34" charset="0"/>
                <a:ea typeface="Tahoma" panose="020B0604030504040204" pitchFamily="34" charset="0"/>
                <a:cs typeface="Tahoma" panose="020B0604030504040204" pitchFamily="34" charset="0"/>
              </a:rPr>
              <a:t>FILE ANNUAL RETURN         </a:t>
            </a:r>
          </a:p>
          <a:p>
            <a:endParaRPr lang="en-US" sz="2400" b="1" dirty="0">
              <a:solidFill>
                <a:schemeClr val="accent1"/>
              </a:solidFill>
              <a:latin typeface="Tahoma" panose="020B0604030504040204" pitchFamily="34" charset="0"/>
              <a:ea typeface="Tahoma" panose="020B0604030504040204" pitchFamily="34" charset="0"/>
              <a:cs typeface="Tahoma" panose="020B0604030504040204" pitchFamily="34" charset="0"/>
            </a:endParaRPr>
          </a:p>
          <a:p>
            <a:pPr algn="just"/>
            <a:r>
              <a:rPr lang="en-US" sz="2000" dirty="0">
                <a:latin typeface="Franklin Gothic Medium" panose="020B0603020102020204" pitchFamily="34" charset="0"/>
              </a:rPr>
              <a:t>Nearly all of District Fifteen’s Altrusa clubs are  registered with the Charities Services. The Charities Act 2005 requires all charities registered with the Charities Services to file an annual return within six months of balance date (financial year end).  The financial year for clubs is from 1 June – 31 May each year so you need to have filed your annual return by 30 November of that year.  The return includes:</a:t>
            </a:r>
          </a:p>
          <a:p>
            <a:pPr algn="just"/>
            <a:r>
              <a:rPr lang="en-US" sz="2000" dirty="0">
                <a:latin typeface="Franklin Gothic Medium" panose="020B0603020102020204" pitchFamily="34" charset="0"/>
              </a:rPr>
              <a:t> </a:t>
            </a:r>
            <a:endParaRPr lang="en-US" sz="1600" b="1" dirty="0">
              <a:solidFill>
                <a:schemeClr val="accent1"/>
              </a:solidFill>
              <a:latin typeface="Tahoma" panose="020B0604030504040204" pitchFamily="34" charset="0"/>
              <a:ea typeface="Tahoma" panose="020B0604030504040204" pitchFamily="34" charset="0"/>
              <a:cs typeface="Tahoma" panose="020B0604030504040204" pitchFamily="34" charset="0"/>
            </a:endParaRPr>
          </a:p>
          <a:p>
            <a:pPr marL="342900" lvl="0" indent="-342900">
              <a:buFont typeface="Wingdings" panose="05000000000000000000" pitchFamily="2" charset="2"/>
              <a:buChar char="§"/>
            </a:pPr>
            <a:r>
              <a:rPr lang="en-US" sz="2000" dirty="0">
                <a:latin typeface="Franklin Gothic Medium" panose="020B0603020102020204" pitchFamily="34" charset="0"/>
              </a:rPr>
              <a:t>Entity Information (purpose/mission statement, officers, </a:t>
            </a:r>
            <a:r>
              <a:rPr lang="en-US" sz="2000" dirty="0" err="1">
                <a:latin typeface="Franklin Gothic Medium" panose="020B0603020102020204" pitchFamily="34" charset="0"/>
              </a:rPr>
              <a:t>etc</a:t>
            </a:r>
            <a:r>
              <a:rPr lang="en-US" sz="2000" dirty="0">
                <a:latin typeface="Franklin Gothic Medium" panose="020B0603020102020204" pitchFamily="34" charset="0"/>
              </a:rPr>
              <a:t>)</a:t>
            </a:r>
          </a:p>
          <a:p>
            <a:pPr marL="342900" lvl="0" indent="-342900">
              <a:buFont typeface="Wingdings" panose="05000000000000000000" pitchFamily="2" charset="2"/>
              <a:buChar char="§"/>
            </a:pPr>
            <a:r>
              <a:rPr lang="en-US" sz="2000" dirty="0">
                <a:latin typeface="Franklin Gothic Medium" panose="020B0603020102020204" pitchFamily="34" charset="0"/>
              </a:rPr>
              <a:t>Statement of Service Performance (non-financial outputs and outcomes)</a:t>
            </a:r>
          </a:p>
          <a:p>
            <a:pPr marL="342900" lvl="0" indent="-342900">
              <a:buFont typeface="Wingdings" panose="05000000000000000000" pitchFamily="2" charset="2"/>
              <a:buChar char="§"/>
            </a:pPr>
            <a:r>
              <a:rPr lang="en-US" sz="2000" dirty="0">
                <a:latin typeface="Franklin Gothic Medium" panose="020B0603020102020204" pitchFamily="34" charset="0"/>
              </a:rPr>
              <a:t>Statement of Receipts and Payments (profit or loss)</a:t>
            </a:r>
          </a:p>
          <a:p>
            <a:pPr marL="342900" lvl="0" indent="-342900">
              <a:buFont typeface="Wingdings" panose="05000000000000000000" pitchFamily="2" charset="2"/>
              <a:buChar char="§"/>
            </a:pPr>
            <a:r>
              <a:rPr lang="en-US" sz="2000" dirty="0">
                <a:latin typeface="Franklin Gothic Medium" panose="020B0603020102020204" pitchFamily="34" charset="0"/>
              </a:rPr>
              <a:t>Statement of Resources and Commitments (balance sheet)</a:t>
            </a:r>
          </a:p>
          <a:p>
            <a:pPr marL="342900" lvl="0" indent="-342900">
              <a:buFont typeface="Wingdings" panose="05000000000000000000" pitchFamily="2" charset="2"/>
              <a:buChar char="§"/>
            </a:pPr>
            <a:r>
              <a:rPr lang="en-US" sz="2000" dirty="0">
                <a:latin typeface="Franklin Gothic Medium" panose="020B0603020102020204" pitchFamily="34" charset="0"/>
              </a:rPr>
              <a:t>Notes to your Performance Report (explains financial information)</a:t>
            </a:r>
          </a:p>
          <a:p>
            <a:endParaRPr lang="en-US" dirty="0">
              <a:latin typeface="Franklin Gothic Book" panose="020B0503020102020204" pitchFamily="34" charset="0"/>
            </a:endParaRPr>
          </a:p>
          <a:p>
            <a:pPr algn="just"/>
            <a:r>
              <a:rPr lang="en-US" sz="2000" dirty="0">
                <a:latin typeface="Franklin Gothic Medium" panose="020B0603020102020204" pitchFamily="34" charset="0"/>
              </a:rPr>
              <a:t>Log in to </a:t>
            </a:r>
            <a:r>
              <a:rPr lang="en-US" sz="2000" u="sng" dirty="0">
                <a:latin typeface="Franklin Gothic Medium" panose="020B0603020102020204" pitchFamily="34" charset="0"/>
              </a:rPr>
              <a:t>www.charities.govt.nz</a:t>
            </a:r>
            <a:r>
              <a:rPr lang="en-US" sz="2000" dirty="0">
                <a:latin typeface="Franklin Gothic Medium" panose="020B0603020102020204" pitchFamily="34" charset="0"/>
              </a:rPr>
              <a:t> and click on Annual Returns and follow through the prompts find a template under Resources to fill in as an excel spreadsheet and then upload to the site as a PDF.  An annual fee is payable on submitting the return if the club’s gross income is $10,000.  The fee is cheaper if the financial return is submitted online rather than by post.</a:t>
            </a:r>
          </a:p>
          <a:p>
            <a:endParaRPr lang="en-US" dirty="0">
              <a:latin typeface="Franklin Gothic Book" panose="020B0503020102020204" pitchFamily="34" charset="0"/>
            </a:endParaRPr>
          </a:p>
        </p:txBody>
      </p:sp>
      <p:sp>
        <p:nvSpPr>
          <p:cNvPr id="4" name="TextBox 3">
            <a:extLst>
              <a:ext uri="{FF2B5EF4-FFF2-40B4-BE49-F238E27FC236}">
                <a16:creationId xmlns:a16="http://schemas.microsoft.com/office/drawing/2014/main" id="{EBE2B6E5-7ECF-489F-ACBC-7C1E73AA23E1}"/>
              </a:ext>
            </a:extLst>
          </p:cNvPr>
          <p:cNvSpPr txBox="1"/>
          <p:nvPr/>
        </p:nvSpPr>
        <p:spPr>
          <a:xfrm>
            <a:off x="19050" y="-2"/>
            <a:ext cx="3333750" cy="6858000"/>
          </a:xfrm>
          <a:prstGeom prst="rect">
            <a:avLst/>
          </a:prstGeom>
          <a:solidFill>
            <a:schemeClr val="accent1"/>
          </a:solidFill>
        </p:spPr>
        <p:txBody>
          <a:bodyPr wrap="square" rtlCol="0">
            <a:noAutofit/>
          </a:bodyPr>
          <a:lstStyle/>
          <a:p>
            <a:r>
              <a:rPr lang="en-US" dirty="0"/>
              <a:t>   </a:t>
            </a:r>
            <a:r>
              <a:rPr lang="en-US" sz="5400" b="1" dirty="0">
                <a:solidFill>
                  <a:schemeClr val="bg1"/>
                </a:solidFill>
                <a:latin typeface="Tahoma" panose="020B0604030504040204" pitchFamily="34" charset="0"/>
                <a:ea typeface="Tahoma" panose="020B0604030504040204" pitchFamily="34" charset="0"/>
                <a:cs typeface="Tahoma" panose="020B0604030504040204" pitchFamily="34" charset="0"/>
              </a:rPr>
              <a:t>C. </a:t>
            </a:r>
          </a:p>
          <a:p>
            <a:endPar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Charities</a:t>
            </a:r>
          </a:p>
          <a:p>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Commission</a:t>
            </a:r>
          </a:p>
        </p:txBody>
      </p:sp>
      <p:pic>
        <p:nvPicPr>
          <p:cNvPr id="10" name="Picture 9">
            <a:extLst>
              <a:ext uri="{FF2B5EF4-FFF2-40B4-BE49-F238E27FC236}">
                <a16:creationId xmlns:a16="http://schemas.microsoft.com/office/drawing/2014/main" id="{C9CFC195-5AFE-45FD-9FB8-0BFBFE0CB499}"/>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3809999"/>
            <a:ext cx="3200400" cy="3047999"/>
          </a:xfrm>
          <a:prstGeom prst="rect">
            <a:avLst/>
          </a:prstGeom>
        </p:spPr>
      </p:pic>
    </p:spTree>
    <p:extLst>
      <p:ext uri="{BB962C8B-B14F-4D97-AF65-F5344CB8AC3E}">
        <p14:creationId xmlns:p14="http://schemas.microsoft.com/office/powerpoint/2010/main" val="7642565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55CCE-FEA5-4E7C-B323-7B0491D2FCC3}"/>
              </a:ext>
            </a:extLst>
          </p:cNvPr>
          <p:cNvSpPr>
            <a:spLocks noGrp="1"/>
          </p:cNvSpPr>
          <p:nvPr>
            <p:ph type="title"/>
          </p:nvPr>
        </p:nvSpPr>
        <p:spPr>
          <a:xfrm>
            <a:off x="76200" y="1143000"/>
            <a:ext cx="3276600" cy="2377440"/>
          </a:xfrm>
        </p:spPr>
        <p:txBody>
          <a:bodyPr/>
          <a:lstStyle/>
          <a:p>
            <a:r>
              <a:rPr lang="en-US" sz="4800" b="1" dirty="0">
                <a:latin typeface="Tahoma" panose="020B0604030504040204" pitchFamily="34" charset="0"/>
                <a:ea typeface="Tahoma" panose="020B0604030504040204" pitchFamily="34" charset="0"/>
                <a:cs typeface="Tahoma" panose="020B0604030504040204" pitchFamily="34" charset="0"/>
              </a:rPr>
              <a:t>CYBER</a:t>
            </a:r>
            <a:br>
              <a:rPr lang="en-US" sz="4800" b="1" dirty="0">
                <a:latin typeface="Tahoma" panose="020B0604030504040204" pitchFamily="34" charset="0"/>
                <a:ea typeface="Tahoma" panose="020B0604030504040204" pitchFamily="34" charset="0"/>
                <a:cs typeface="Tahoma" panose="020B0604030504040204" pitchFamily="34" charset="0"/>
              </a:rPr>
            </a:br>
            <a:r>
              <a:rPr lang="en-US" sz="4800" b="1" dirty="0">
                <a:latin typeface="Tahoma" panose="020B0604030504040204" pitchFamily="34" charset="0"/>
                <a:ea typeface="Tahoma" panose="020B0604030504040204" pitchFamily="34" charset="0"/>
                <a:cs typeface="Tahoma" panose="020B0604030504040204" pitchFamily="34" charset="0"/>
              </a:rPr>
              <a:t>FRAUD</a:t>
            </a:r>
            <a:br>
              <a:rPr lang="en-US" b="1" dirty="0">
                <a:latin typeface="Tahoma" panose="020B0604030504040204" pitchFamily="34" charset="0"/>
                <a:ea typeface="Tahoma" panose="020B0604030504040204" pitchFamily="34" charset="0"/>
                <a:cs typeface="Tahoma" panose="020B0604030504040204" pitchFamily="34" charset="0"/>
              </a:rPr>
            </a:br>
            <a:endParaRPr lang="en-US" dirty="0"/>
          </a:p>
        </p:txBody>
      </p:sp>
      <p:sp>
        <p:nvSpPr>
          <p:cNvPr id="3" name="Content Placeholder 2">
            <a:extLst>
              <a:ext uri="{FF2B5EF4-FFF2-40B4-BE49-F238E27FC236}">
                <a16:creationId xmlns:a16="http://schemas.microsoft.com/office/drawing/2014/main" id="{A335F4EB-F9F4-4561-8179-BBAF07937D8C}"/>
              </a:ext>
            </a:extLst>
          </p:cNvPr>
          <p:cNvSpPr>
            <a:spLocks noGrp="1"/>
          </p:cNvSpPr>
          <p:nvPr>
            <p:ph idx="1"/>
          </p:nvPr>
        </p:nvSpPr>
        <p:spPr>
          <a:xfrm>
            <a:off x="3657600" y="1179689"/>
            <a:ext cx="7620000" cy="5394960"/>
          </a:xfrm>
        </p:spPr>
        <p:txBody>
          <a:bodyPr>
            <a:normAutofit fontScale="77500" lnSpcReduction="20000"/>
          </a:bodyPr>
          <a:lstStyle/>
          <a:p>
            <a:pPr marL="0" indent="0">
              <a:lnSpc>
                <a:spcPct val="100000"/>
              </a:lnSpc>
              <a:buNone/>
            </a:pPr>
            <a:endParaRPr lang="en-US" dirty="0">
              <a:solidFill>
                <a:schemeClr val="tx1"/>
              </a:solidFill>
              <a:latin typeface="Franklin Gothic Medium" panose="020B0603020102020204" pitchFamily="34" charset="0"/>
              <a:cs typeface="Arial" panose="020B0604020202020204" pitchFamily="34" charset="0"/>
            </a:endParaRPr>
          </a:p>
          <a:p>
            <a:pPr algn="just">
              <a:lnSpc>
                <a:spcPct val="120000"/>
              </a:lnSpc>
              <a:spcBef>
                <a:spcPts val="0"/>
              </a:spcBef>
              <a:buFont typeface="Wingdings" panose="05000000000000000000" pitchFamily="2" charset="2"/>
              <a:buChar char="§"/>
            </a:pPr>
            <a:r>
              <a:rPr lang="en-US" sz="2600" dirty="0">
                <a:solidFill>
                  <a:schemeClr val="tx1"/>
                </a:solidFill>
                <a:latin typeface="Franklin Gothic Book" panose="020B0503020102020204" pitchFamily="34" charset="0"/>
                <a:cs typeface="Arial" panose="020B0604020202020204" pitchFamily="34" charset="0"/>
              </a:rPr>
              <a:t>Be careful when making payments and vigilant regarding not only AUTHORIZING payment but ensuring the RECIPIENT’s Identity.</a:t>
            </a:r>
            <a:r>
              <a:rPr lang="en-US" sz="2600" dirty="0">
                <a:solidFill>
                  <a:schemeClr val="tx1"/>
                </a:solidFill>
                <a:latin typeface="Franklin Gothic Book" panose="020B0503020102020204" pitchFamily="34" charset="0"/>
              </a:rPr>
              <a:t> We have had incidents where </a:t>
            </a:r>
            <a:r>
              <a:rPr lang="en-US" sz="2600" b="1" u="sng" dirty="0">
                <a:solidFill>
                  <a:schemeClr val="tx1"/>
                </a:solidFill>
                <a:latin typeface="Franklin Gothic Book" panose="020B0503020102020204" pitchFamily="34" charset="0"/>
              </a:rPr>
              <a:t>District Treasurers </a:t>
            </a:r>
            <a:r>
              <a:rPr lang="en-US" sz="2600" dirty="0">
                <a:solidFill>
                  <a:schemeClr val="tx1"/>
                </a:solidFill>
                <a:latin typeface="Franklin Gothic Book" panose="020B0503020102020204" pitchFamily="34" charset="0"/>
              </a:rPr>
              <a:t>were asked to make a payment by an email from their Governor. It will appear to be the Governor’s email address but will be slightly different. Do NOT respond or click on any “links”. We recommend you </a:t>
            </a:r>
            <a:r>
              <a:rPr lang="en-US" sz="2600" b="1" u="sng" dirty="0">
                <a:solidFill>
                  <a:schemeClr val="tx1"/>
                </a:solidFill>
                <a:latin typeface="Franklin Gothic Book" panose="020B0503020102020204" pitchFamily="34" charset="0"/>
              </a:rPr>
              <a:t>call</a:t>
            </a:r>
            <a:r>
              <a:rPr lang="en-US" sz="2600" dirty="0">
                <a:solidFill>
                  <a:schemeClr val="tx1"/>
                </a:solidFill>
                <a:latin typeface="Franklin Gothic Book" panose="020B0503020102020204" pitchFamily="34" charset="0"/>
              </a:rPr>
              <a:t> your Governor to verify payment.</a:t>
            </a:r>
            <a:endParaRPr lang="en-US" sz="2600" dirty="0">
              <a:solidFill>
                <a:schemeClr val="tx1"/>
              </a:solidFill>
              <a:latin typeface="Franklin Gothic Book" panose="020B0503020102020204" pitchFamily="34" charset="0"/>
              <a:cs typeface="Arial" panose="020B0604020202020204" pitchFamily="34" charset="0"/>
            </a:endParaRPr>
          </a:p>
          <a:p>
            <a:pPr algn="just">
              <a:lnSpc>
                <a:spcPct val="120000"/>
              </a:lnSpc>
              <a:spcBef>
                <a:spcPts val="600"/>
              </a:spcBef>
              <a:buFont typeface="Wingdings" panose="05000000000000000000" pitchFamily="2" charset="2"/>
              <a:buChar char="§"/>
            </a:pPr>
            <a:r>
              <a:rPr lang="en-US" sz="2600" dirty="0">
                <a:solidFill>
                  <a:schemeClr val="tx1"/>
                </a:solidFill>
                <a:latin typeface="Franklin Gothic Book" panose="020B0503020102020204" pitchFamily="34" charset="0"/>
                <a:cs typeface="Arial" panose="020B0604020202020204" pitchFamily="34" charset="0"/>
              </a:rPr>
              <a:t>We are concerned that this fraudulent activity could impact </a:t>
            </a:r>
            <a:r>
              <a:rPr lang="en-US" sz="2600" b="1" u="sng" dirty="0">
                <a:solidFill>
                  <a:schemeClr val="tx1"/>
                </a:solidFill>
                <a:latin typeface="Franklin Gothic Book" panose="020B0503020102020204" pitchFamily="34" charset="0"/>
                <a:cs typeface="Arial" panose="020B0604020202020204" pitchFamily="34" charset="0"/>
              </a:rPr>
              <a:t>Club</a:t>
            </a:r>
            <a:r>
              <a:rPr lang="en-US" sz="2600" dirty="0">
                <a:solidFill>
                  <a:schemeClr val="tx1"/>
                </a:solidFill>
                <a:latin typeface="Franklin Gothic Book" panose="020B0503020102020204" pitchFamily="34" charset="0"/>
                <a:cs typeface="Arial" panose="020B0604020202020204" pitchFamily="34" charset="0"/>
              </a:rPr>
              <a:t> </a:t>
            </a:r>
            <a:r>
              <a:rPr lang="en-US" sz="2600" b="1" u="sng" dirty="0">
                <a:solidFill>
                  <a:schemeClr val="tx1"/>
                </a:solidFill>
                <a:latin typeface="Franklin Gothic Book" panose="020B0503020102020204" pitchFamily="34" charset="0"/>
                <a:cs typeface="Arial" panose="020B0604020202020204" pitchFamily="34" charset="0"/>
              </a:rPr>
              <a:t>Treasurers</a:t>
            </a:r>
            <a:r>
              <a:rPr lang="en-US" sz="2600" dirty="0">
                <a:solidFill>
                  <a:schemeClr val="tx1"/>
                </a:solidFill>
                <a:latin typeface="Franklin Gothic Book" panose="020B0503020102020204" pitchFamily="34" charset="0"/>
                <a:cs typeface="Arial" panose="020B0604020202020204" pitchFamily="34" charset="0"/>
              </a:rPr>
              <a:t>. Please ensure you do not provide financial information or passwords to anyone via email, as email accounts can be hacked. If unsure about a payment request, we suggest you </a:t>
            </a:r>
            <a:r>
              <a:rPr lang="en-US" sz="2600" u="sng" dirty="0">
                <a:solidFill>
                  <a:schemeClr val="tx1"/>
                </a:solidFill>
                <a:latin typeface="Franklin Gothic Book" panose="020B0503020102020204" pitchFamily="34" charset="0"/>
                <a:cs typeface="Arial" panose="020B0604020202020204" pitchFamily="34" charset="0"/>
              </a:rPr>
              <a:t>pick up the phone </a:t>
            </a:r>
            <a:r>
              <a:rPr lang="en-US" sz="2600" dirty="0">
                <a:solidFill>
                  <a:schemeClr val="tx1"/>
                </a:solidFill>
                <a:latin typeface="Franklin Gothic Book" panose="020B0503020102020204" pitchFamily="34" charset="0"/>
                <a:cs typeface="Arial" panose="020B0604020202020204" pitchFamily="34" charset="0"/>
              </a:rPr>
              <a:t>and talk directly with your Club President. Remember if it seems strange, do some extra verification! </a:t>
            </a:r>
          </a:p>
          <a:p>
            <a:pPr algn="just">
              <a:buFont typeface="Wingdings" panose="05000000000000000000" pitchFamily="2" charset="2"/>
              <a:buChar char="§"/>
            </a:pPr>
            <a:endParaRPr lang="en-US" dirty="0">
              <a:solidFill>
                <a:schemeClr val="tx1"/>
              </a:solidFill>
              <a:latin typeface="Franklin Gothic Medium" panose="020B06030201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4559E5D7-5E2E-4DB9-9109-A019C282EA55}"/>
              </a:ext>
            </a:extLst>
          </p:cNvPr>
          <p:cNvSpPr>
            <a:spLocks noGrp="1"/>
          </p:cNvSpPr>
          <p:nvPr>
            <p:ph type="body" sz="half" idx="2"/>
          </p:nvPr>
        </p:nvSpPr>
        <p:spPr>
          <a:xfrm>
            <a:off x="76200" y="3494176"/>
            <a:ext cx="3276600" cy="2321990"/>
          </a:xfrm>
        </p:spPr>
        <p:txBody>
          <a:bodyPr/>
          <a:lstStyle/>
          <a:p>
            <a:endParaRPr lang="en-US" sz="2400" b="1" dirty="0">
              <a:latin typeface="Arial" panose="020B0604020202020204" pitchFamily="34" charset="0"/>
              <a:cs typeface="Arial" panose="020B0604020202020204" pitchFamily="34" charset="0"/>
            </a:endParaRPr>
          </a:p>
          <a:p>
            <a:endParaRPr lang="en-US" dirty="0"/>
          </a:p>
        </p:txBody>
      </p:sp>
      <p:pic>
        <p:nvPicPr>
          <p:cNvPr id="9" name="Picture 8">
            <a:extLst>
              <a:ext uri="{FF2B5EF4-FFF2-40B4-BE49-F238E27FC236}">
                <a16:creationId xmlns:a16="http://schemas.microsoft.com/office/drawing/2014/main" id="{95056EA2-0038-4B91-B1EB-8C923AB2240E}"/>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3718559"/>
            <a:ext cx="3429000" cy="2377441"/>
          </a:xfrm>
          <a:prstGeom prst="rect">
            <a:avLst/>
          </a:prstGeom>
        </p:spPr>
      </p:pic>
      <p:sp>
        <p:nvSpPr>
          <p:cNvPr id="10" name="Rectangle 9">
            <a:extLst>
              <a:ext uri="{FF2B5EF4-FFF2-40B4-BE49-F238E27FC236}">
                <a16:creationId xmlns:a16="http://schemas.microsoft.com/office/drawing/2014/main" id="{A9767464-76EF-4813-9FD2-E839F5CAD3B6}"/>
              </a:ext>
            </a:extLst>
          </p:cNvPr>
          <p:cNvSpPr/>
          <p:nvPr/>
        </p:nvSpPr>
        <p:spPr>
          <a:xfrm>
            <a:off x="3657600" y="619780"/>
            <a:ext cx="7668831" cy="523220"/>
          </a:xfrm>
          <a:prstGeom prst="rect">
            <a:avLst/>
          </a:prstGeom>
        </p:spPr>
        <p:txBody>
          <a:bodyPr wrap="none">
            <a:spAutoFit/>
          </a:bodyPr>
          <a:lstStyle/>
          <a:p>
            <a:r>
              <a:rPr lang="en-US" sz="2800" b="1" dirty="0">
                <a:solidFill>
                  <a:schemeClr val="accent1"/>
                </a:solidFill>
                <a:latin typeface="Franklin Gothic Medium" panose="020B0603020102020204" pitchFamily="34" charset="0"/>
                <a:cs typeface="Arial" panose="020B0604020202020204" pitchFamily="34" charset="0"/>
              </a:rPr>
              <a:t>Please be AWARE of the existence of cyber fraud</a:t>
            </a:r>
          </a:p>
        </p:txBody>
      </p:sp>
    </p:spTree>
    <p:extLst>
      <p:ext uri="{BB962C8B-B14F-4D97-AF65-F5344CB8AC3E}">
        <p14:creationId xmlns:p14="http://schemas.microsoft.com/office/powerpoint/2010/main" val="49207027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55CCE-FEA5-4E7C-B323-7B0491D2FCC3}"/>
              </a:ext>
            </a:extLst>
          </p:cNvPr>
          <p:cNvSpPr>
            <a:spLocks noGrp="1"/>
          </p:cNvSpPr>
          <p:nvPr>
            <p:ph type="title"/>
          </p:nvPr>
        </p:nvSpPr>
        <p:spPr>
          <a:xfrm>
            <a:off x="76200" y="1143000"/>
            <a:ext cx="3276600" cy="2377440"/>
          </a:xfrm>
        </p:spPr>
        <p:txBody>
          <a:bodyPr/>
          <a:lstStyle/>
          <a:p>
            <a:r>
              <a:rPr lang="en-US" sz="4800" b="1" dirty="0">
                <a:latin typeface="Tahoma" panose="020B0604030504040204" pitchFamily="34" charset="0"/>
                <a:ea typeface="Tahoma" panose="020B0604030504040204" pitchFamily="34" charset="0"/>
                <a:cs typeface="Tahoma" panose="020B0604030504040204" pitchFamily="34" charset="0"/>
              </a:rPr>
              <a:t>CYBER</a:t>
            </a:r>
            <a:br>
              <a:rPr lang="en-US" sz="4800" b="1" dirty="0">
                <a:latin typeface="Tahoma" panose="020B0604030504040204" pitchFamily="34" charset="0"/>
                <a:ea typeface="Tahoma" panose="020B0604030504040204" pitchFamily="34" charset="0"/>
                <a:cs typeface="Tahoma" panose="020B0604030504040204" pitchFamily="34" charset="0"/>
              </a:rPr>
            </a:br>
            <a:r>
              <a:rPr lang="en-US" sz="4800" b="1" dirty="0">
                <a:latin typeface="Tahoma" panose="020B0604030504040204" pitchFamily="34" charset="0"/>
                <a:ea typeface="Tahoma" panose="020B0604030504040204" pitchFamily="34" charset="0"/>
                <a:cs typeface="Tahoma" panose="020B0604030504040204" pitchFamily="34" charset="0"/>
              </a:rPr>
              <a:t>FRAUD</a:t>
            </a:r>
            <a:br>
              <a:rPr lang="en-US" b="1" dirty="0">
                <a:latin typeface="Tahoma" panose="020B0604030504040204" pitchFamily="34" charset="0"/>
                <a:ea typeface="Tahoma" panose="020B0604030504040204" pitchFamily="34" charset="0"/>
                <a:cs typeface="Tahoma" panose="020B0604030504040204" pitchFamily="34" charset="0"/>
              </a:rPr>
            </a:br>
            <a:endParaRPr lang="en-US" dirty="0"/>
          </a:p>
        </p:txBody>
      </p:sp>
      <p:sp>
        <p:nvSpPr>
          <p:cNvPr id="3" name="Content Placeholder 2">
            <a:extLst>
              <a:ext uri="{FF2B5EF4-FFF2-40B4-BE49-F238E27FC236}">
                <a16:creationId xmlns:a16="http://schemas.microsoft.com/office/drawing/2014/main" id="{A335F4EB-F9F4-4561-8179-BBAF07937D8C}"/>
              </a:ext>
            </a:extLst>
          </p:cNvPr>
          <p:cNvSpPr>
            <a:spLocks noGrp="1"/>
          </p:cNvSpPr>
          <p:nvPr>
            <p:ph idx="1"/>
          </p:nvPr>
        </p:nvSpPr>
        <p:spPr>
          <a:xfrm>
            <a:off x="3657600" y="685800"/>
            <a:ext cx="8077200" cy="5715000"/>
          </a:xfrm>
        </p:spPr>
        <p:txBody>
          <a:bodyPr>
            <a:normAutofit fontScale="40000" lnSpcReduction="20000"/>
          </a:bodyPr>
          <a:lstStyle/>
          <a:p>
            <a:pPr marL="0" indent="0">
              <a:buNone/>
            </a:pPr>
            <a:r>
              <a:rPr lang="en-US" sz="6700" b="1" dirty="0">
                <a:solidFill>
                  <a:schemeClr val="accent1"/>
                </a:solidFill>
                <a:latin typeface="Franklin Gothic Medium" panose="020B0603020102020204" pitchFamily="34" charset="0"/>
              </a:rPr>
              <a:t>To protect yourself, we urge you to: </a:t>
            </a:r>
          </a:p>
          <a:p>
            <a:pPr marL="0" indent="0">
              <a:buNone/>
            </a:pPr>
            <a:endParaRPr lang="en-US" dirty="0">
              <a:latin typeface="Franklin Gothic Medium" panose="020B0603020102020204" pitchFamily="34" charset="0"/>
            </a:endParaRPr>
          </a:p>
          <a:p>
            <a:pPr>
              <a:buFont typeface="Wingdings" panose="05000000000000000000" pitchFamily="2" charset="2"/>
              <a:buChar char="§"/>
            </a:pPr>
            <a:r>
              <a:rPr lang="en-US" sz="6000" dirty="0">
                <a:solidFill>
                  <a:schemeClr val="tx1"/>
                </a:solidFill>
                <a:latin typeface="Franklin Gothic Book" panose="020B0503020102020204" pitchFamily="34" charset="0"/>
              </a:rPr>
              <a:t>Periodically change your passwords and </a:t>
            </a:r>
            <a:r>
              <a:rPr lang="en-US" sz="6000" b="1" dirty="0">
                <a:solidFill>
                  <a:srgbClr val="FF0000"/>
                </a:solidFill>
                <a:latin typeface="Franklin Gothic Book" panose="020B0503020102020204" pitchFamily="34" charset="0"/>
              </a:rPr>
              <a:t>use two factor</a:t>
            </a:r>
          </a:p>
          <a:p>
            <a:pPr marL="0" indent="0">
              <a:buNone/>
            </a:pPr>
            <a:r>
              <a:rPr lang="en-US" sz="6000" dirty="0">
                <a:solidFill>
                  <a:schemeClr val="tx1"/>
                </a:solidFill>
                <a:latin typeface="Franklin Gothic Book" panose="020B0503020102020204" pitchFamily="34" charset="0"/>
              </a:rPr>
              <a:t>   </a:t>
            </a:r>
            <a:r>
              <a:rPr lang="en-US" sz="6000" b="1" dirty="0">
                <a:solidFill>
                  <a:srgbClr val="FF0000"/>
                </a:solidFill>
                <a:latin typeface="Franklin Gothic Book" panose="020B0503020102020204" pitchFamily="34" charset="0"/>
              </a:rPr>
              <a:t>authentication</a:t>
            </a:r>
            <a:r>
              <a:rPr lang="en-US" sz="6000" dirty="0">
                <a:solidFill>
                  <a:schemeClr val="tx1"/>
                </a:solidFill>
                <a:latin typeface="Franklin Gothic Book" panose="020B0503020102020204" pitchFamily="34" charset="0"/>
              </a:rPr>
              <a:t> whenever possible </a:t>
            </a:r>
          </a:p>
          <a:p>
            <a:pPr>
              <a:lnSpc>
                <a:spcPct val="150000"/>
              </a:lnSpc>
              <a:buFont typeface="Wingdings" panose="05000000000000000000" pitchFamily="2" charset="2"/>
              <a:buChar char="§"/>
            </a:pPr>
            <a:r>
              <a:rPr lang="en-US" sz="6000" dirty="0">
                <a:solidFill>
                  <a:schemeClr val="tx1"/>
                </a:solidFill>
                <a:latin typeface="Franklin Gothic Book" panose="020B0503020102020204" pitchFamily="34" charset="0"/>
              </a:rPr>
              <a:t>Monitor online banking – report suspicious activity </a:t>
            </a:r>
          </a:p>
          <a:p>
            <a:pPr>
              <a:buFont typeface="Wingdings" panose="05000000000000000000" pitchFamily="2" charset="2"/>
              <a:buChar char="§"/>
            </a:pPr>
            <a:r>
              <a:rPr lang="en-US" sz="6000" dirty="0">
                <a:solidFill>
                  <a:schemeClr val="tx1"/>
                </a:solidFill>
                <a:latin typeface="Franklin Gothic Book" panose="020B0503020102020204" pitchFamily="34" charset="0"/>
              </a:rPr>
              <a:t>Monitor email accounts – if any unusual activity, update </a:t>
            </a:r>
          </a:p>
          <a:p>
            <a:pPr marL="0" indent="0">
              <a:buNone/>
            </a:pPr>
            <a:r>
              <a:rPr lang="en-US" sz="6000" dirty="0">
                <a:solidFill>
                  <a:schemeClr val="tx1"/>
                </a:solidFill>
                <a:latin typeface="Franklin Gothic Book" panose="020B0503020102020204" pitchFamily="34" charset="0"/>
              </a:rPr>
              <a:t>   anti-virus software </a:t>
            </a:r>
          </a:p>
          <a:p>
            <a:pPr>
              <a:lnSpc>
                <a:spcPct val="150000"/>
              </a:lnSpc>
              <a:buFont typeface="Wingdings" panose="05000000000000000000" pitchFamily="2" charset="2"/>
              <a:buChar char="§"/>
            </a:pPr>
            <a:r>
              <a:rPr lang="en-US" sz="6000" dirty="0">
                <a:solidFill>
                  <a:schemeClr val="tx1"/>
                </a:solidFill>
                <a:latin typeface="Franklin Gothic Book" panose="020B0503020102020204" pitchFamily="34" charset="0"/>
              </a:rPr>
              <a:t>Be wary of international phone calls of unknown origin </a:t>
            </a:r>
          </a:p>
          <a:p>
            <a:pPr>
              <a:buFont typeface="Wingdings" panose="05000000000000000000" pitchFamily="2" charset="2"/>
              <a:buChar char="§"/>
            </a:pPr>
            <a:r>
              <a:rPr lang="en-US" sz="6000" dirty="0">
                <a:solidFill>
                  <a:schemeClr val="tx1"/>
                </a:solidFill>
                <a:latin typeface="Franklin Gothic Book" panose="020B0503020102020204" pitchFamily="34" charset="0"/>
              </a:rPr>
              <a:t>Be wary of clicking on links and attachments from senders</a:t>
            </a:r>
          </a:p>
          <a:p>
            <a:pPr marL="0" indent="0">
              <a:buNone/>
            </a:pPr>
            <a:r>
              <a:rPr lang="en-US" sz="6000" dirty="0">
                <a:solidFill>
                  <a:schemeClr val="tx1"/>
                </a:solidFill>
              </a:rPr>
              <a:t>    </a:t>
            </a:r>
            <a:r>
              <a:rPr lang="en-US" sz="6000" dirty="0">
                <a:solidFill>
                  <a:schemeClr val="tx1"/>
                </a:solidFill>
                <a:latin typeface="Franklin Gothic Book" panose="020B0503020102020204" pitchFamily="34" charset="0"/>
              </a:rPr>
              <a:t>you do not recognize and even some you do</a:t>
            </a:r>
          </a:p>
          <a:p>
            <a:pPr>
              <a:lnSpc>
                <a:spcPct val="150000"/>
              </a:lnSpc>
              <a:buFont typeface="Wingdings" panose="05000000000000000000" pitchFamily="2" charset="2"/>
              <a:buChar char="§"/>
            </a:pPr>
            <a:r>
              <a:rPr lang="en-US" sz="6000" b="1" u="sng" dirty="0">
                <a:solidFill>
                  <a:schemeClr val="tx1"/>
                </a:solidFill>
                <a:latin typeface="Franklin Gothic Book" panose="020B0503020102020204" pitchFamily="34" charset="0"/>
              </a:rPr>
              <a:t>Do not wire or send funds without </a:t>
            </a:r>
            <a:r>
              <a:rPr lang="en-US" sz="6000" b="1" u="sng" dirty="0">
                <a:solidFill>
                  <a:srgbClr val="FF0000"/>
                </a:solidFill>
                <a:latin typeface="Franklin Gothic Book" panose="020B0503020102020204" pitchFamily="34" charset="0"/>
              </a:rPr>
              <a:t>authenticated</a:t>
            </a:r>
            <a:r>
              <a:rPr lang="en-US" sz="6000" b="1" u="sng" dirty="0">
                <a:solidFill>
                  <a:schemeClr val="tx1"/>
                </a:solidFill>
                <a:latin typeface="Franklin Gothic Book" panose="020B0503020102020204" pitchFamily="34" charset="0"/>
              </a:rPr>
              <a:t> </a:t>
            </a:r>
            <a:r>
              <a:rPr lang="en-US" sz="6000" b="1" u="sng" dirty="0">
                <a:solidFill>
                  <a:srgbClr val="FF0000"/>
                </a:solidFill>
                <a:latin typeface="Franklin Gothic Book" panose="020B0503020102020204" pitchFamily="34" charset="0"/>
              </a:rPr>
              <a:t>authorization !!</a:t>
            </a:r>
          </a:p>
          <a:p>
            <a:pPr marL="0" indent="0" algn="just">
              <a:buNone/>
            </a:pPr>
            <a:endParaRPr lang="en-US" dirty="0">
              <a:solidFill>
                <a:schemeClr val="tx1"/>
              </a:solidFill>
              <a:latin typeface="Franklin Gothic Medium" panose="020B06030201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4559E5D7-5E2E-4DB9-9109-A019C282EA55}"/>
              </a:ext>
            </a:extLst>
          </p:cNvPr>
          <p:cNvSpPr>
            <a:spLocks noGrp="1"/>
          </p:cNvSpPr>
          <p:nvPr>
            <p:ph type="body" sz="half" idx="2"/>
          </p:nvPr>
        </p:nvSpPr>
        <p:spPr>
          <a:xfrm>
            <a:off x="76200" y="3494176"/>
            <a:ext cx="3276600" cy="2321990"/>
          </a:xfrm>
        </p:spPr>
        <p:txBody>
          <a:bodyPr/>
          <a:lstStyle/>
          <a:p>
            <a:endParaRPr lang="en-US" sz="2400" b="1" dirty="0">
              <a:latin typeface="Arial" panose="020B0604020202020204" pitchFamily="34" charset="0"/>
              <a:cs typeface="Arial" panose="020B0604020202020204" pitchFamily="34" charset="0"/>
            </a:endParaRPr>
          </a:p>
          <a:p>
            <a:endParaRPr lang="en-US" dirty="0"/>
          </a:p>
        </p:txBody>
      </p:sp>
      <p:pic>
        <p:nvPicPr>
          <p:cNvPr id="6" name="Picture 5">
            <a:extLst>
              <a:ext uri="{FF2B5EF4-FFF2-40B4-BE49-F238E27FC236}">
                <a16:creationId xmlns:a16="http://schemas.microsoft.com/office/drawing/2014/main" id="{1A5A674C-7793-4067-AE4D-5FA971F0AAA5}"/>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3636698"/>
            <a:ext cx="3429000" cy="2438400"/>
          </a:xfrm>
          <a:prstGeom prst="rect">
            <a:avLst/>
          </a:prstGeom>
        </p:spPr>
      </p:pic>
    </p:spTree>
    <p:extLst>
      <p:ext uri="{BB962C8B-B14F-4D97-AF65-F5344CB8AC3E}">
        <p14:creationId xmlns:p14="http://schemas.microsoft.com/office/powerpoint/2010/main" val="146560901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8340194" y="59267"/>
            <a:ext cx="3097323" cy="1676400"/>
          </a:xfrm>
          <a:prstGeom prst="rect">
            <a:avLst/>
          </a:prstGeom>
        </p:spPr>
      </p:pic>
      <p:sp>
        <p:nvSpPr>
          <p:cNvPr id="7" name="Rectangle 6"/>
          <p:cNvSpPr/>
          <p:nvPr/>
        </p:nvSpPr>
        <p:spPr>
          <a:xfrm>
            <a:off x="3886200" y="1642534"/>
            <a:ext cx="7621646" cy="3170099"/>
          </a:xfrm>
          <a:prstGeom prst="rect">
            <a:avLst/>
          </a:prstGeom>
        </p:spPr>
        <p:txBody>
          <a:bodyPr wrap="square">
            <a:spAutoFit/>
          </a:bodyPr>
          <a:lstStyle/>
          <a:p>
            <a:r>
              <a:rPr lang="en-US" sz="2000" dirty="0"/>
              <a:t> </a:t>
            </a:r>
          </a:p>
          <a:p>
            <a:r>
              <a:rPr lang="en-US" sz="2000" dirty="0">
                <a:latin typeface="Franklin Gothic Book" panose="020B0503020102020204" pitchFamily="34" charset="0"/>
              </a:rPr>
              <a:t> </a:t>
            </a:r>
          </a:p>
          <a:p>
            <a:endParaRPr lang="en-US" sz="2000" dirty="0">
              <a:latin typeface="Franklin Gothic Book" panose="020B0503020102020204" pitchFamily="34" charset="0"/>
            </a:endParaRPr>
          </a:p>
          <a:p>
            <a:endParaRPr lang="en-US" sz="2000" dirty="0">
              <a:latin typeface="Franklin Gothic Book" panose="020B0503020102020204" pitchFamily="34" charset="0"/>
            </a:endParaRPr>
          </a:p>
          <a:p>
            <a:endParaRPr lang="en-US" sz="2000" dirty="0">
              <a:latin typeface="Franklin Gothic Book" panose="020B0503020102020204" pitchFamily="34" charset="0"/>
            </a:endParaRPr>
          </a:p>
          <a:p>
            <a:pPr lvl="0"/>
            <a:r>
              <a:rPr lang="en-US" sz="2000" dirty="0">
                <a:latin typeface="Franklin Gothic Book" panose="020B0503020102020204" pitchFamily="34" charset="0"/>
              </a:rPr>
              <a:t>Altrusa International Website:      	</a:t>
            </a:r>
            <a:r>
              <a:rPr lang="en-US" sz="2000" u="sng" dirty="0">
                <a:solidFill>
                  <a:srgbClr val="0070C0"/>
                </a:solidFill>
                <a:latin typeface="Franklin Gothic Book" panose="020B0503020102020204" pitchFamily="34" charset="0"/>
                <a:hlinkClick r:id="rId3">
                  <a:extLst>
                    <a:ext uri="{A12FA001-AC4F-418D-AE19-62706E023703}">
                      <ahyp:hlinkClr xmlns:ahyp="http://schemas.microsoft.com/office/drawing/2018/hyperlinkcolor" val="tx"/>
                    </a:ext>
                  </a:extLst>
                </a:hlinkClick>
              </a:rPr>
              <a:t>www.altrusa.org</a:t>
            </a:r>
            <a:endParaRPr lang="en-US" sz="2000" dirty="0">
              <a:solidFill>
                <a:srgbClr val="0070C0"/>
              </a:solidFill>
              <a:latin typeface="Franklin Gothic Book" panose="020B0503020102020204" pitchFamily="34" charset="0"/>
            </a:endParaRPr>
          </a:p>
          <a:p>
            <a:pPr lvl="0"/>
            <a:r>
              <a:rPr lang="en-US" sz="2000" dirty="0">
                <a:latin typeface="Franklin Gothic Book" panose="020B0503020102020204" pitchFamily="34" charset="0"/>
              </a:rPr>
              <a:t>Altrusa District Fifteen Website:     </a:t>
            </a:r>
            <a:r>
              <a:rPr lang="en-US" sz="2000" u="sng" dirty="0">
                <a:solidFill>
                  <a:srgbClr val="0070C0"/>
                </a:solidFill>
                <a:latin typeface="Franklin Gothic Book" panose="020B0503020102020204" pitchFamily="34" charset="0"/>
                <a:hlinkClick r:id="rId3">
                  <a:extLst>
                    <a:ext uri="{A12FA001-AC4F-418D-AE19-62706E023703}">
                      <ahyp:hlinkClr xmlns:ahyp="http://schemas.microsoft.com/office/drawing/2018/hyperlinkcolor" val="tx"/>
                    </a:ext>
                  </a:extLst>
                </a:hlinkClick>
              </a:rPr>
              <a:t>www.altrusa.org</a:t>
            </a:r>
            <a:r>
              <a:rPr lang="en-US" sz="2000" u="sng" dirty="0">
                <a:solidFill>
                  <a:srgbClr val="0070C0"/>
                </a:solidFill>
                <a:latin typeface="Franklin Gothic Book" panose="020B0503020102020204" pitchFamily="34" charset="0"/>
              </a:rPr>
              <a:t>.nz</a:t>
            </a:r>
            <a:endParaRPr lang="en-US" sz="2000" dirty="0">
              <a:solidFill>
                <a:srgbClr val="0070C0"/>
              </a:solidFill>
              <a:latin typeface="Franklin Gothic Book" panose="020B0503020102020204" pitchFamily="34" charset="0"/>
            </a:endParaRPr>
          </a:p>
          <a:p>
            <a:pPr lvl="0"/>
            <a:r>
              <a:rPr lang="en-US" sz="2000" dirty="0">
                <a:latin typeface="Franklin Gothic Book" panose="020B0503020102020204" pitchFamily="34" charset="0"/>
              </a:rPr>
              <a:t>District Fifteen Treasurer:               </a:t>
            </a:r>
            <a:r>
              <a:rPr lang="en-US" sz="2000" u="sng" dirty="0">
                <a:solidFill>
                  <a:srgbClr val="0070C0"/>
                </a:solidFill>
                <a:latin typeface="Franklin Gothic Book" panose="020B0503020102020204" pitchFamily="34" charset="0"/>
                <a:hlinkClick r:id="rId4">
                  <a:extLst>
                    <a:ext uri="{A12FA001-AC4F-418D-AE19-62706E023703}">
                      <ahyp:hlinkClr xmlns:ahyp="http://schemas.microsoft.com/office/drawing/2018/hyperlinkcolor" val="tx"/>
                    </a:ext>
                  </a:extLst>
                </a:hlinkClick>
              </a:rPr>
              <a:t>treasurer@altrusa.org</a:t>
            </a:r>
            <a:r>
              <a:rPr lang="en-US" sz="2000" u="sng" dirty="0">
                <a:solidFill>
                  <a:srgbClr val="0070C0"/>
                </a:solidFill>
                <a:latin typeface="Franklin Gothic Book" panose="020B0503020102020204" pitchFamily="34" charset="0"/>
              </a:rPr>
              <a:t>.nz</a:t>
            </a:r>
            <a:endParaRPr lang="en-US" sz="2000" dirty="0">
              <a:solidFill>
                <a:srgbClr val="0070C0"/>
              </a:solidFill>
              <a:latin typeface="Franklin Gothic Book" panose="020B0503020102020204" pitchFamily="34" charset="0"/>
            </a:endParaRPr>
          </a:p>
          <a:p>
            <a:r>
              <a:rPr lang="en-US" sz="2000" dirty="0">
                <a:latin typeface="Franklin Gothic Book" panose="020B0503020102020204" pitchFamily="34" charset="0"/>
              </a:rPr>
              <a:t>District Supplies Officer:			</a:t>
            </a:r>
            <a:r>
              <a:rPr lang="en-US" sz="2000" u="sng" dirty="0">
                <a:solidFill>
                  <a:srgbClr val="0070C0"/>
                </a:solidFill>
                <a:latin typeface="Franklin Gothic Book" panose="020B0503020102020204" pitchFamily="34" charset="0"/>
              </a:rPr>
              <a:t>supplies@altrusa.org.nz</a:t>
            </a:r>
          </a:p>
          <a:p>
            <a:r>
              <a:rPr lang="en-US" sz="2000" dirty="0">
                <a:latin typeface="Franklin Gothic Book" panose="020B0503020102020204" pitchFamily="34" charset="0"/>
              </a:rPr>
              <a:t> </a:t>
            </a:r>
          </a:p>
        </p:txBody>
      </p:sp>
      <p:sp>
        <p:nvSpPr>
          <p:cNvPr id="3" name="TextBox 2">
            <a:extLst>
              <a:ext uri="{FF2B5EF4-FFF2-40B4-BE49-F238E27FC236}">
                <a16:creationId xmlns:a16="http://schemas.microsoft.com/office/drawing/2014/main" id="{5890A685-1F43-43DC-9256-6E313835C879}"/>
              </a:ext>
            </a:extLst>
          </p:cNvPr>
          <p:cNvSpPr txBox="1"/>
          <p:nvPr/>
        </p:nvSpPr>
        <p:spPr>
          <a:xfrm>
            <a:off x="11887200" y="0"/>
            <a:ext cx="304800" cy="6858000"/>
          </a:xfrm>
          <a:prstGeom prst="rect">
            <a:avLst/>
          </a:prstGeom>
          <a:solidFill>
            <a:schemeClr val="bg2">
              <a:lumMod val="40000"/>
              <a:lumOff val="60000"/>
            </a:schemeClr>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id="{200153C9-CA2B-46C8-A63C-B71171AF23E1}"/>
              </a:ext>
            </a:extLst>
          </p:cNvPr>
          <p:cNvSpPr txBox="1"/>
          <p:nvPr/>
        </p:nvSpPr>
        <p:spPr>
          <a:xfrm>
            <a:off x="0" y="0"/>
            <a:ext cx="3506846" cy="6858000"/>
          </a:xfrm>
          <a:prstGeom prst="rect">
            <a:avLst/>
          </a:prstGeom>
          <a:solidFill>
            <a:schemeClr val="accent1"/>
          </a:solidFill>
        </p:spPr>
        <p:txBody>
          <a:bodyPr wrap="square" rtlCol="0">
            <a:noAutofit/>
          </a:bodyPr>
          <a:lstStyle/>
          <a:p>
            <a:endPar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 </a:t>
            </a:r>
          </a:p>
          <a:p>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 Resources</a:t>
            </a:r>
          </a:p>
        </p:txBody>
      </p:sp>
      <p:pic>
        <p:nvPicPr>
          <p:cNvPr id="9" name="Picture 8">
            <a:extLst>
              <a:ext uri="{FF2B5EF4-FFF2-40B4-BE49-F238E27FC236}">
                <a16:creationId xmlns:a16="http://schemas.microsoft.com/office/drawing/2014/main" id="{72826FF0-EEAA-4D62-978F-EC97783136FB}"/>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52400" y="3124200"/>
            <a:ext cx="3200400" cy="3004936"/>
          </a:xfrm>
          <a:prstGeom prst="rect">
            <a:avLst/>
          </a:prstGeom>
        </p:spPr>
      </p:pic>
    </p:spTree>
    <p:extLst>
      <p:ext uri="{BB962C8B-B14F-4D97-AF65-F5344CB8AC3E}">
        <p14:creationId xmlns:p14="http://schemas.microsoft.com/office/powerpoint/2010/main" val="33917952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1D00CD-1754-4C78-A471-4B7A83C9BF1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0714" b="10714"/>
          <a:stretch/>
        </p:blipFill>
        <p:spPr>
          <a:xfrm>
            <a:off x="457200" y="0"/>
            <a:ext cx="11277600" cy="5257800"/>
          </a:xfrm>
          <a:prstGeom prst="rect">
            <a:avLst/>
          </a:prstGeom>
        </p:spPr>
      </p:pic>
      <p:sp>
        <p:nvSpPr>
          <p:cNvPr id="6" name="Rectangle 5">
            <a:extLst>
              <a:ext uri="{FF2B5EF4-FFF2-40B4-BE49-F238E27FC236}">
                <a16:creationId xmlns:a16="http://schemas.microsoft.com/office/drawing/2014/main" id="{E898AE6F-AFDF-4D08-A6D3-7D2DF05C9143}"/>
              </a:ext>
            </a:extLst>
          </p:cNvPr>
          <p:cNvSpPr/>
          <p:nvPr/>
        </p:nvSpPr>
        <p:spPr>
          <a:xfrm>
            <a:off x="228600" y="5410200"/>
            <a:ext cx="11734800" cy="923330"/>
          </a:xfrm>
          <a:prstGeom prst="rect">
            <a:avLst/>
          </a:prstGeom>
        </p:spPr>
        <p:txBody>
          <a:bodyPr wrap="square">
            <a:spAutoFit/>
          </a:bodyPr>
          <a:lstStyle/>
          <a:p>
            <a:pPr algn="ctr"/>
            <a:r>
              <a:rPr lang="en-US" sz="5400" b="1" dirty="0">
                <a:solidFill>
                  <a:schemeClr val="accent1"/>
                </a:solidFill>
                <a:latin typeface="Tahoma" panose="020B0604030504040204" pitchFamily="34" charset="0"/>
                <a:ea typeface="Tahoma" panose="020B0604030504040204" pitchFamily="34" charset="0"/>
                <a:cs typeface="Tahoma" panose="020B0604030504040204" pitchFamily="34" charset="0"/>
              </a:rPr>
              <a:t>FOR YOUR SERVICE TO ALTRUSA</a:t>
            </a:r>
            <a:endParaRPr lang="en-US" sz="5400"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8672186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55CCE-FEA5-4E7C-B323-7B0491D2FCC3}"/>
              </a:ext>
            </a:extLst>
          </p:cNvPr>
          <p:cNvSpPr>
            <a:spLocks noGrp="1"/>
          </p:cNvSpPr>
          <p:nvPr>
            <p:ph type="title"/>
          </p:nvPr>
        </p:nvSpPr>
        <p:spPr>
          <a:xfrm>
            <a:off x="76200" y="1143000"/>
            <a:ext cx="3276600" cy="2377440"/>
          </a:xfrm>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General Responsibilities</a:t>
            </a:r>
            <a:br>
              <a:rPr lang="en-US" b="1" dirty="0">
                <a:latin typeface="Tahoma" panose="020B0604030504040204" pitchFamily="34" charset="0"/>
                <a:ea typeface="Tahoma" panose="020B0604030504040204" pitchFamily="34" charset="0"/>
                <a:cs typeface="Tahoma" panose="020B0604030504040204" pitchFamily="34" charset="0"/>
              </a:rPr>
            </a:br>
            <a:endParaRPr lang="en-US" dirty="0"/>
          </a:p>
        </p:txBody>
      </p:sp>
      <p:sp>
        <p:nvSpPr>
          <p:cNvPr id="3" name="Content Placeholder 2">
            <a:extLst>
              <a:ext uri="{FF2B5EF4-FFF2-40B4-BE49-F238E27FC236}">
                <a16:creationId xmlns:a16="http://schemas.microsoft.com/office/drawing/2014/main" id="{A335F4EB-F9F4-4561-8179-BBAF07937D8C}"/>
              </a:ext>
            </a:extLst>
          </p:cNvPr>
          <p:cNvSpPr>
            <a:spLocks noGrp="1"/>
          </p:cNvSpPr>
          <p:nvPr>
            <p:ph idx="1"/>
          </p:nvPr>
        </p:nvSpPr>
        <p:spPr>
          <a:xfrm>
            <a:off x="3810000" y="1603035"/>
            <a:ext cx="7315200" cy="5242560"/>
          </a:xfrm>
        </p:spPr>
        <p:txBody>
          <a:bodyPr>
            <a:normAutofit/>
          </a:bodyPr>
          <a:lstStyle/>
          <a:p>
            <a:pPr algn="just">
              <a:buFont typeface="Wingdings" panose="05000000000000000000" pitchFamily="2" charset="2"/>
              <a:buChar char="§"/>
            </a:pPr>
            <a:r>
              <a:rPr lang="en-US" sz="2400" dirty="0">
                <a:solidFill>
                  <a:schemeClr val="tx1"/>
                </a:solidFill>
                <a:latin typeface="Franklin Gothic Medium" panose="020B0603020102020204" pitchFamily="34" charset="0"/>
                <a:ea typeface="Tahoma" panose="020B0604030504040204" pitchFamily="34" charset="0"/>
                <a:cs typeface="Arial" panose="020B0604020202020204" pitchFamily="34" charset="0"/>
              </a:rPr>
              <a:t>   Maintain accurate Club membership records including information on each member’s payment status, ID Number, email address, telephone number and primary address, in Group Tally and with the District Treasurer.</a:t>
            </a:r>
          </a:p>
          <a:p>
            <a:pPr algn="just">
              <a:buFont typeface="Wingdings" panose="05000000000000000000" pitchFamily="2" charset="2"/>
              <a:buChar char="§"/>
            </a:pPr>
            <a:endParaRPr lang="en-US" sz="1000" dirty="0">
              <a:solidFill>
                <a:schemeClr val="tx1"/>
              </a:solidFill>
              <a:latin typeface="Franklin Gothic Medium" panose="020B0603020102020204" pitchFamily="34" charset="0"/>
              <a:ea typeface="Tahoma" panose="020B0604030504040204" pitchFamily="34" charset="0"/>
              <a:cs typeface="Arial" panose="020B0604020202020204" pitchFamily="34" charset="0"/>
            </a:endParaRPr>
          </a:p>
          <a:p>
            <a:pPr algn="just">
              <a:buFont typeface="Wingdings" panose="05000000000000000000" pitchFamily="2" charset="2"/>
              <a:buChar char="§"/>
            </a:pPr>
            <a:r>
              <a:rPr lang="en-US" sz="2400" dirty="0">
                <a:solidFill>
                  <a:schemeClr val="tx1"/>
                </a:solidFill>
                <a:latin typeface="Franklin Gothic Medium" panose="020B0603020102020204" pitchFamily="34" charset="0"/>
                <a:ea typeface="Tahoma" panose="020B0604030504040204" pitchFamily="34" charset="0"/>
                <a:cs typeface="Arial" panose="020B0604020202020204" pitchFamily="34" charset="0"/>
              </a:rPr>
              <a:t>   Update Club membership changes (including new members, dropped members or deceased members) monthly in Group Tally and with the District Treasurer.</a:t>
            </a:r>
          </a:p>
          <a:p>
            <a:pPr marL="0" indent="0" algn="just">
              <a:buNone/>
            </a:pPr>
            <a:r>
              <a:rPr lang="en-US" sz="2400" dirty="0">
                <a:solidFill>
                  <a:schemeClr val="tx1"/>
                </a:solidFill>
                <a:latin typeface="Franklin Gothic Medium" panose="020B0603020102020204" pitchFamily="34" charset="0"/>
                <a:ea typeface="Tahoma" panose="020B0604030504040204" pitchFamily="34" charset="0"/>
                <a:cs typeface="Arial" panose="020B0604020202020204" pitchFamily="34" charset="0"/>
              </a:rPr>
              <a:t> </a:t>
            </a:r>
          </a:p>
          <a:p>
            <a:pPr algn="just">
              <a:buFont typeface="Wingdings" panose="05000000000000000000" pitchFamily="2" charset="2"/>
              <a:buChar char="§"/>
            </a:pPr>
            <a:r>
              <a:rPr lang="en-US" sz="2400" dirty="0">
                <a:solidFill>
                  <a:schemeClr val="tx1"/>
                </a:solidFill>
                <a:latin typeface="Franklin Gothic Medium" panose="020B0603020102020204" pitchFamily="34" charset="0"/>
                <a:ea typeface="Tahoma" panose="020B0604030504040204" pitchFamily="34" charset="0"/>
                <a:cs typeface="Arial" panose="020B0604020202020204" pitchFamily="34" charset="0"/>
              </a:rPr>
              <a:t>   Review club records on Group Tally prior to annual dues and make updates. </a:t>
            </a:r>
          </a:p>
          <a:p>
            <a:pPr>
              <a:buFont typeface="Wingdings" panose="05000000000000000000" pitchFamily="2" charset="2"/>
              <a:buChar char="§"/>
            </a:pPr>
            <a:endParaRPr lang="en-US" sz="2400" dirty="0">
              <a:latin typeface="Franklin Gothic Book" panose="020B05030201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4559E5D7-5E2E-4DB9-9109-A019C282EA55}"/>
              </a:ext>
            </a:extLst>
          </p:cNvPr>
          <p:cNvSpPr>
            <a:spLocks noGrp="1"/>
          </p:cNvSpPr>
          <p:nvPr>
            <p:ph type="body" sz="half" idx="2"/>
          </p:nvPr>
        </p:nvSpPr>
        <p:spPr>
          <a:xfrm>
            <a:off x="76200" y="3494176"/>
            <a:ext cx="3276600" cy="2321990"/>
          </a:xfrm>
        </p:spPr>
        <p:txBody>
          <a:bodyPr/>
          <a:lstStyle/>
          <a:p>
            <a:endParaRPr lang="en-US" sz="2400" b="1" dirty="0">
              <a:latin typeface="Arial" panose="020B0604020202020204" pitchFamily="34" charset="0"/>
              <a:cs typeface="Arial" panose="020B0604020202020204" pitchFamily="34" charset="0"/>
            </a:endParaRPr>
          </a:p>
          <a:p>
            <a:endParaRPr lang="en-US" dirty="0"/>
          </a:p>
        </p:txBody>
      </p:sp>
      <p:sp>
        <p:nvSpPr>
          <p:cNvPr id="6" name="Rectangle 5">
            <a:extLst>
              <a:ext uri="{FF2B5EF4-FFF2-40B4-BE49-F238E27FC236}">
                <a16:creationId xmlns:a16="http://schemas.microsoft.com/office/drawing/2014/main" id="{0BE52E0F-176D-4752-A0E0-B20D085A4B5D}"/>
              </a:ext>
            </a:extLst>
          </p:cNvPr>
          <p:cNvSpPr/>
          <p:nvPr/>
        </p:nvSpPr>
        <p:spPr>
          <a:xfrm>
            <a:off x="3810000" y="685800"/>
            <a:ext cx="5791970" cy="646331"/>
          </a:xfrm>
          <a:prstGeom prst="rect">
            <a:avLst/>
          </a:prstGeom>
        </p:spPr>
        <p:txBody>
          <a:bodyPr wrap="none">
            <a:spAutoFit/>
          </a:bodyPr>
          <a:lstStyle/>
          <a:p>
            <a:r>
              <a:rPr lang="en-US" sz="3600" b="1" dirty="0">
                <a:solidFill>
                  <a:schemeClr val="accent1"/>
                </a:solidFill>
                <a:latin typeface="Tahoma" panose="020B0604030504040204" pitchFamily="34" charset="0"/>
                <a:ea typeface="Tahoma" panose="020B0604030504040204" pitchFamily="34" charset="0"/>
                <a:cs typeface="Tahoma" panose="020B0604030504040204" pitchFamily="34" charset="0"/>
              </a:rPr>
              <a:t>MEMBERSHIP RECORDS</a:t>
            </a:r>
          </a:p>
        </p:txBody>
      </p:sp>
      <p:pic>
        <p:nvPicPr>
          <p:cNvPr id="8" name="Picture 7">
            <a:extLst>
              <a:ext uri="{FF2B5EF4-FFF2-40B4-BE49-F238E27FC236}">
                <a16:creationId xmlns:a16="http://schemas.microsoft.com/office/drawing/2014/main" id="{5C99B9F4-E191-4117-99EF-100EF13E682A}"/>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 y="3779618"/>
            <a:ext cx="3429000" cy="2321989"/>
          </a:xfrm>
          <a:prstGeom prst="rect">
            <a:avLst/>
          </a:prstGeom>
        </p:spPr>
      </p:pic>
    </p:spTree>
    <p:extLst>
      <p:ext uri="{BB962C8B-B14F-4D97-AF65-F5344CB8AC3E}">
        <p14:creationId xmlns:p14="http://schemas.microsoft.com/office/powerpoint/2010/main" val="29791580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nagit_SNG863">
            <a:extLst>
              <a:ext uri="{FF2B5EF4-FFF2-40B4-BE49-F238E27FC236}">
                <a16:creationId xmlns:a16="http://schemas.microsoft.com/office/drawing/2014/main" id="{54FDF462-90C9-4C2E-BC88-EB6DBD5804B3}"/>
              </a:ext>
            </a:extLst>
          </p:cNvPr>
          <p:cNvPicPr>
            <a:picLocks noChangeAspect="1"/>
          </p:cNvPicPr>
          <p:nvPr/>
        </p:nvPicPr>
        <p:blipFill rotWithShape="1">
          <a:blip r:embed="rId2">
            <a:extLst>
              <a:ext uri="{28A0092B-C50C-407E-A947-70E740481C1C}">
                <a14:useLocalDpi xmlns:a14="http://schemas.microsoft.com/office/drawing/2010/main" val="0"/>
              </a:ext>
            </a:extLst>
          </a:blip>
          <a:srcRect b="9210"/>
          <a:stretch/>
        </p:blipFill>
        <p:spPr>
          <a:xfrm>
            <a:off x="3276600" y="457200"/>
            <a:ext cx="8534400" cy="5943600"/>
          </a:xfrm>
          <a:prstGeom prst="rect">
            <a:avLst/>
          </a:prstGeom>
        </p:spPr>
      </p:pic>
      <p:sp>
        <p:nvSpPr>
          <p:cNvPr id="2" name="TextBox 1">
            <a:extLst>
              <a:ext uri="{FF2B5EF4-FFF2-40B4-BE49-F238E27FC236}">
                <a16:creationId xmlns:a16="http://schemas.microsoft.com/office/drawing/2014/main" id="{E32BA8D7-4D92-41CF-B523-BC4A4F70F4BE}"/>
              </a:ext>
            </a:extLst>
          </p:cNvPr>
          <p:cNvSpPr txBox="1"/>
          <p:nvPr/>
        </p:nvSpPr>
        <p:spPr>
          <a:xfrm>
            <a:off x="0" y="0"/>
            <a:ext cx="2895600" cy="6858000"/>
          </a:xfrm>
          <a:prstGeom prst="rect">
            <a:avLst/>
          </a:prstGeom>
          <a:solidFill>
            <a:schemeClr val="accent1"/>
          </a:solidFill>
        </p:spPr>
        <p:txBody>
          <a:bodyPr wrap="square" rtlCol="0">
            <a:no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3" name="TextBox 2">
            <a:extLst>
              <a:ext uri="{FF2B5EF4-FFF2-40B4-BE49-F238E27FC236}">
                <a16:creationId xmlns:a16="http://schemas.microsoft.com/office/drawing/2014/main" id="{0F93EB74-4416-4C61-98CC-A7735DA9BF21}"/>
              </a:ext>
            </a:extLst>
          </p:cNvPr>
          <p:cNvSpPr txBox="1"/>
          <p:nvPr/>
        </p:nvSpPr>
        <p:spPr>
          <a:xfrm>
            <a:off x="152400" y="609600"/>
            <a:ext cx="2743200" cy="3724096"/>
          </a:xfrm>
          <a:prstGeom prst="rect">
            <a:avLst/>
          </a:prstGeom>
          <a:noFill/>
        </p:spPr>
        <p:txBody>
          <a:bodyPr wrap="square" rtlCol="0">
            <a:spAutoFit/>
          </a:bodyPr>
          <a:lstStyle/>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Membership</a:t>
            </a:r>
          </a:p>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Records</a:t>
            </a:r>
          </a:p>
          <a:p>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SAMPLE:</a:t>
            </a:r>
          </a:p>
          <a:p>
            <a:endPar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DISTRICT CLUB MEMBERSHIP SPREADSHEET</a:t>
            </a:r>
          </a:p>
        </p:txBody>
      </p:sp>
    </p:spTree>
    <p:extLst>
      <p:ext uri="{BB962C8B-B14F-4D97-AF65-F5344CB8AC3E}">
        <p14:creationId xmlns:p14="http://schemas.microsoft.com/office/powerpoint/2010/main" val="986368532"/>
      </p:ext>
    </p:extLst>
  </p:cSld>
  <p:clrMapOvr>
    <a:masterClrMapping/>
  </p:clrMapOvr>
  <p:transition spd="slow">
    <p:wheel spokes="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55CCE-FEA5-4E7C-B323-7B0491D2FCC3}"/>
              </a:ext>
            </a:extLst>
          </p:cNvPr>
          <p:cNvSpPr>
            <a:spLocks noGrp="1"/>
          </p:cNvSpPr>
          <p:nvPr>
            <p:ph type="title"/>
          </p:nvPr>
        </p:nvSpPr>
        <p:spPr>
          <a:xfrm>
            <a:off x="76200" y="1143000"/>
            <a:ext cx="3276600" cy="2377440"/>
          </a:xfrm>
        </p:spPr>
        <p:txBody>
          <a:bodyPr/>
          <a:lstStyle/>
          <a:p>
            <a:r>
              <a:rPr lang="en-US" sz="4800" b="1" dirty="0">
                <a:latin typeface="Tahoma" panose="020B0604030504040204" pitchFamily="34" charset="0"/>
                <a:ea typeface="Tahoma" panose="020B0604030504040204" pitchFamily="34" charset="0"/>
                <a:cs typeface="Tahoma" panose="020B0604030504040204" pitchFamily="34" charset="0"/>
              </a:rPr>
              <a:t>GROUP TALLY</a:t>
            </a:r>
            <a:br>
              <a:rPr lang="en-US" b="1" dirty="0">
                <a:latin typeface="Tahoma" panose="020B0604030504040204" pitchFamily="34" charset="0"/>
                <a:ea typeface="Tahoma" panose="020B0604030504040204" pitchFamily="34" charset="0"/>
                <a:cs typeface="Tahoma" panose="020B0604030504040204" pitchFamily="34" charset="0"/>
              </a:rPr>
            </a:br>
            <a:endParaRPr lang="en-US" dirty="0"/>
          </a:p>
        </p:txBody>
      </p:sp>
      <p:sp>
        <p:nvSpPr>
          <p:cNvPr id="3" name="Content Placeholder 2">
            <a:extLst>
              <a:ext uri="{FF2B5EF4-FFF2-40B4-BE49-F238E27FC236}">
                <a16:creationId xmlns:a16="http://schemas.microsoft.com/office/drawing/2014/main" id="{A335F4EB-F9F4-4561-8179-BBAF07937D8C}"/>
              </a:ext>
            </a:extLst>
          </p:cNvPr>
          <p:cNvSpPr>
            <a:spLocks noGrp="1"/>
          </p:cNvSpPr>
          <p:nvPr>
            <p:ph idx="1"/>
          </p:nvPr>
        </p:nvSpPr>
        <p:spPr>
          <a:xfrm>
            <a:off x="3810000" y="1131711"/>
            <a:ext cx="7315200" cy="2895851"/>
          </a:xfrm>
        </p:spPr>
        <p:txBody>
          <a:bodyPr>
            <a:normAutofit/>
          </a:bodyPr>
          <a:lstStyle/>
          <a:p>
            <a:pPr algn="just">
              <a:buFont typeface="Wingdings" panose="05000000000000000000" pitchFamily="2" charset="2"/>
              <a:buChar char="§"/>
            </a:pPr>
            <a:r>
              <a:rPr lang="en-US" dirty="0">
                <a:solidFill>
                  <a:schemeClr val="tx1"/>
                </a:solidFill>
                <a:latin typeface="Franklin Gothic Medium" panose="020B0603020102020204" pitchFamily="34" charset="0"/>
                <a:cs typeface="Arial" panose="020B0604020202020204" pitchFamily="34" charset="0"/>
              </a:rPr>
              <a:t>To sign into the Group Tally platform for the first time, your email address must be in the system. Once you have obtained the Full Administrative rights, from your Club President or previous Treasurer, sign into Group Tally. </a:t>
            </a:r>
          </a:p>
          <a:p>
            <a:pPr marL="0" indent="0" algn="just">
              <a:buNone/>
            </a:pPr>
            <a:endParaRPr lang="en-US" sz="1000" dirty="0">
              <a:solidFill>
                <a:schemeClr val="tx1"/>
              </a:solidFill>
              <a:latin typeface="Franklin Gothic Medium" panose="020B0603020102020204" pitchFamily="34" charset="0"/>
              <a:cs typeface="Arial" panose="020B0604020202020204" pitchFamily="34" charset="0"/>
            </a:endParaRPr>
          </a:p>
          <a:p>
            <a:pPr algn="just">
              <a:buFont typeface="Wingdings" panose="05000000000000000000" pitchFamily="2" charset="2"/>
              <a:buChar char="§"/>
            </a:pPr>
            <a:r>
              <a:rPr lang="en-US" dirty="0">
                <a:solidFill>
                  <a:schemeClr val="tx1"/>
                </a:solidFill>
                <a:latin typeface="Franklin Gothic Medium" panose="020B0603020102020204" pitchFamily="34" charset="0"/>
                <a:cs typeface="Arial" panose="020B0604020202020204" pitchFamily="34" charset="0"/>
              </a:rPr>
              <a:t>For more detailed instructions see the Group Tally instructional PDF guides and tutorials, located on the International Website under “Leadership tab”, scroll to “Club Treasurer” and “Group Tally Toolkit”.</a:t>
            </a:r>
            <a:endParaRPr lang="en-US" sz="1000" dirty="0">
              <a:solidFill>
                <a:schemeClr val="tx1"/>
              </a:solidFill>
              <a:latin typeface="Franklin Gothic Medium" panose="020B06030201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4559E5D7-5E2E-4DB9-9109-A019C282EA55}"/>
              </a:ext>
            </a:extLst>
          </p:cNvPr>
          <p:cNvSpPr>
            <a:spLocks noGrp="1"/>
          </p:cNvSpPr>
          <p:nvPr>
            <p:ph type="body" sz="half" idx="2"/>
          </p:nvPr>
        </p:nvSpPr>
        <p:spPr>
          <a:xfrm>
            <a:off x="76200" y="3494176"/>
            <a:ext cx="3276600" cy="2321990"/>
          </a:xfrm>
        </p:spPr>
        <p:txBody>
          <a:bodyPr/>
          <a:lstStyle/>
          <a:p>
            <a:endParaRPr lang="en-US" sz="2400" b="1" dirty="0">
              <a:latin typeface="Arial" panose="020B0604020202020204" pitchFamily="34" charset="0"/>
              <a:cs typeface="Arial" panose="020B0604020202020204" pitchFamily="34" charset="0"/>
            </a:endParaRPr>
          </a:p>
          <a:p>
            <a:endParaRPr lang="en-US" dirty="0"/>
          </a:p>
        </p:txBody>
      </p:sp>
      <p:sp>
        <p:nvSpPr>
          <p:cNvPr id="6" name="Rectangle 5">
            <a:extLst>
              <a:ext uri="{FF2B5EF4-FFF2-40B4-BE49-F238E27FC236}">
                <a16:creationId xmlns:a16="http://schemas.microsoft.com/office/drawing/2014/main" id="{0BE52E0F-176D-4752-A0E0-B20D085A4B5D}"/>
              </a:ext>
            </a:extLst>
          </p:cNvPr>
          <p:cNvSpPr/>
          <p:nvPr/>
        </p:nvSpPr>
        <p:spPr>
          <a:xfrm>
            <a:off x="3810000" y="685800"/>
            <a:ext cx="5117106" cy="584775"/>
          </a:xfrm>
          <a:prstGeom prst="rect">
            <a:avLst/>
          </a:prstGeom>
        </p:spPr>
        <p:txBody>
          <a:bodyPr wrap="none">
            <a:spAutoFit/>
          </a:bodyPr>
          <a:lstStyle/>
          <a:p>
            <a:r>
              <a:rPr lang="en-US" sz="3200" b="1" dirty="0">
                <a:solidFill>
                  <a:schemeClr val="accent1"/>
                </a:solidFill>
                <a:latin typeface="Tahoma" panose="020B0604030504040204" pitchFamily="34" charset="0"/>
                <a:ea typeface="Tahoma" panose="020B0604030504040204" pitchFamily="34" charset="0"/>
                <a:cs typeface="Tahoma" panose="020B0604030504040204" pitchFamily="34" charset="0"/>
              </a:rPr>
              <a:t>MEMBER MANAGEMENT</a:t>
            </a:r>
          </a:p>
        </p:txBody>
      </p:sp>
      <p:pic>
        <p:nvPicPr>
          <p:cNvPr id="12" name="Picture 11">
            <a:extLst>
              <a:ext uri="{FF2B5EF4-FFF2-40B4-BE49-F238E27FC236}">
                <a16:creationId xmlns:a16="http://schemas.microsoft.com/office/drawing/2014/main" id="{79173805-EAF2-45A6-A461-D252192975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709229"/>
            <a:ext cx="3429001" cy="2377440"/>
          </a:xfrm>
          <a:prstGeom prst="rect">
            <a:avLst/>
          </a:prstGeom>
        </p:spPr>
      </p:pic>
      <p:pic>
        <p:nvPicPr>
          <p:cNvPr id="7" name="Picture 6">
            <a:extLst>
              <a:ext uri="{FF2B5EF4-FFF2-40B4-BE49-F238E27FC236}">
                <a16:creationId xmlns:a16="http://schemas.microsoft.com/office/drawing/2014/main" id="{0873F4F4-A5CE-70DF-C902-6AB5F19223C2}"/>
              </a:ext>
            </a:extLst>
          </p:cNvPr>
          <p:cNvPicPr>
            <a:picLocks noChangeAspect="1"/>
          </p:cNvPicPr>
          <p:nvPr/>
        </p:nvPicPr>
        <p:blipFill>
          <a:blip r:embed="rId3"/>
          <a:stretch>
            <a:fillRect/>
          </a:stretch>
        </p:blipFill>
        <p:spPr>
          <a:xfrm>
            <a:off x="4142545" y="3886200"/>
            <a:ext cx="7011008" cy="2895851"/>
          </a:xfrm>
          <a:prstGeom prst="rect">
            <a:avLst/>
          </a:prstGeom>
        </p:spPr>
      </p:pic>
    </p:spTree>
    <p:extLst>
      <p:ext uri="{BB962C8B-B14F-4D97-AF65-F5344CB8AC3E}">
        <p14:creationId xmlns:p14="http://schemas.microsoft.com/office/powerpoint/2010/main" val="20627116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39E1009-D159-4FFB-A46C-C5F6F363CE33}"/>
              </a:ext>
            </a:extLst>
          </p:cNvPr>
          <p:cNvSpPr/>
          <p:nvPr/>
        </p:nvSpPr>
        <p:spPr>
          <a:xfrm>
            <a:off x="3619500" y="182666"/>
            <a:ext cx="8403167" cy="1384995"/>
          </a:xfrm>
          <a:prstGeom prst="rect">
            <a:avLst/>
          </a:prstGeom>
        </p:spPr>
        <p:txBody>
          <a:bodyPr wrap="square">
            <a:spAutoFit/>
          </a:bodyPr>
          <a:lstStyle/>
          <a:p>
            <a:r>
              <a:rPr lang="en-US" sz="2800" dirty="0">
                <a:latin typeface="Franklin Gothic Medium" panose="020B0603020102020204" pitchFamily="34" charset="0"/>
              </a:rPr>
              <a:t>Logged in to your Club Page, will be your “Club Name” and </a:t>
            </a:r>
            <a:r>
              <a:rPr lang="en-US" sz="2800" dirty="0">
                <a:solidFill>
                  <a:srgbClr val="FF0000"/>
                </a:solidFill>
                <a:latin typeface="Franklin Gothic Medium" panose="020B0603020102020204" pitchFamily="34" charset="0"/>
              </a:rPr>
              <a:t>“Current Group Positions” </a:t>
            </a:r>
            <a:r>
              <a:rPr lang="en-US" sz="2800" dirty="0">
                <a:latin typeface="Franklin Gothic Medium" panose="020B0603020102020204" pitchFamily="34" charset="0"/>
              </a:rPr>
              <a:t>reflecting your club’s officers. Click on </a:t>
            </a:r>
            <a:r>
              <a:rPr lang="en-US" sz="2800" dirty="0">
                <a:solidFill>
                  <a:schemeClr val="accent1"/>
                </a:solidFill>
                <a:latin typeface="Franklin Gothic Medium" panose="020B0603020102020204" pitchFamily="34" charset="0"/>
              </a:rPr>
              <a:t>Members</a:t>
            </a:r>
            <a:r>
              <a:rPr lang="en-US" sz="2800" dirty="0">
                <a:latin typeface="Franklin Gothic Medium" panose="020B0603020102020204" pitchFamily="34" charset="0"/>
              </a:rPr>
              <a:t>.</a:t>
            </a:r>
            <a:endParaRPr lang="en-US" sz="2800" dirty="0"/>
          </a:p>
        </p:txBody>
      </p:sp>
      <p:pic>
        <p:nvPicPr>
          <p:cNvPr id="4" name="Picture 3">
            <a:extLst>
              <a:ext uri="{FF2B5EF4-FFF2-40B4-BE49-F238E27FC236}">
                <a16:creationId xmlns:a16="http://schemas.microsoft.com/office/drawing/2014/main" id="{F120966A-1EB2-4E3F-AE50-6BBDF2D0ACC6}"/>
              </a:ext>
            </a:extLst>
          </p:cNvPr>
          <p:cNvPicPr>
            <a:picLocks noChangeAspect="1"/>
          </p:cNvPicPr>
          <p:nvPr/>
        </p:nvPicPr>
        <p:blipFill rotWithShape="1">
          <a:blip r:embed="rId2"/>
          <a:srcRect l="16598" r="3801" b="12731"/>
          <a:stretch/>
        </p:blipFill>
        <p:spPr>
          <a:xfrm>
            <a:off x="3619500" y="1897226"/>
            <a:ext cx="8191500" cy="4815125"/>
          </a:xfrm>
          <a:prstGeom prst="rect">
            <a:avLst/>
          </a:prstGeom>
          <a:ln>
            <a:solidFill>
              <a:schemeClr val="tx1"/>
            </a:solidFill>
          </a:ln>
        </p:spPr>
      </p:pic>
      <p:sp>
        <p:nvSpPr>
          <p:cNvPr id="5" name="Arrow: Left 4">
            <a:extLst>
              <a:ext uri="{FF2B5EF4-FFF2-40B4-BE49-F238E27FC236}">
                <a16:creationId xmlns:a16="http://schemas.microsoft.com/office/drawing/2014/main" id="{2FA9D940-F2B1-48C9-809E-548F31E191C6}"/>
              </a:ext>
            </a:extLst>
          </p:cNvPr>
          <p:cNvSpPr/>
          <p:nvPr/>
        </p:nvSpPr>
        <p:spPr>
          <a:xfrm>
            <a:off x="5936312" y="4304788"/>
            <a:ext cx="1066800" cy="381000"/>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rrow: Down 5">
            <a:extLst>
              <a:ext uri="{FF2B5EF4-FFF2-40B4-BE49-F238E27FC236}">
                <a16:creationId xmlns:a16="http://schemas.microsoft.com/office/drawing/2014/main" id="{426CE652-CE7B-49D7-A446-75DF85B080B9}"/>
              </a:ext>
            </a:extLst>
          </p:cNvPr>
          <p:cNvSpPr/>
          <p:nvPr/>
        </p:nvSpPr>
        <p:spPr>
          <a:xfrm>
            <a:off x="5750635" y="2589225"/>
            <a:ext cx="371354"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67DCCEC9-735F-4B98-AC24-61F64607BC24}"/>
              </a:ext>
            </a:extLst>
          </p:cNvPr>
          <p:cNvSpPr txBox="1"/>
          <p:nvPr/>
        </p:nvSpPr>
        <p:spPr>
          <a:xfrm>
            <a:off x="0" y="0"/>
            <a:ext cx="3276600" cy="6858000"/>
          </a:xfrm>
          <a:prstGeom prst="rect">
            <a:avLst/>
          </a:prstGeom>
          <a:solidFill>
            <a:schemeClr val="accent1"/>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F642C5CD-A13B-49C1-9055-6C1C445B27F6}"/>
              </a:ext>
            </a:extLst>
          </p:cNvPr>
          <p:cNvSpPr txBox="1"/>
          <p:nvPr/>
        </p:nvSpPr>
        <p:spPr>
          <a:xfrm>
            <a:off x="381000" y="1330615"/>
            <a:ext cx="2667000" cy="1938992"/>
          </a:xfrm>
          <a:prstGeom prst="rect">
            <a:avLst/>
          </a:prstGeom>
          <a:noFill/>
        </p:spPr>
        <p:txBody>
          <a:bodyPr wrap="square" rtlCol="0">
            <a:spAutoFit/>
          </a:bodyPr>
          <a:lstStyle/>
          <a:p>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Updating</a:t>
            </a:r>
          </a:p>
          <a:p>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Club</a:t>
            </a:r>
          </a:p>
          <a:p>
            <a:r>
              <a:rPr lang="en-US" sz="4000" b="1" dirty="0">
                <a:solidFill>
                  <a:schemeClr val="bg1"/>
                </a:solidFill>
                <a:latin typeface="Tahoma" panose="020B0604030504040204" pitchFamily="34" charset="0"/>
                <a:ea typeface="Tahoma" panose="020B0604030504040204" pitchFamily="34" charset="0"/>
                <a:cs typeface="Tahoma" panose="020B0604030504040204" pitchFamily="34" charset="0"/>
              </a:rPr>
              <a:t>Officers</a:t>
            </a:r>
            <a:endParaRPr lang="en-US" sz="4000" dirty="0">
              <a:solidFill>
                <a:schemeClr val="bg1"/>
              </a:solidFill>
            </a:endParaRPr>
          </a:p>
        </p:txBody>
      </p:sp>
      <p:pic>
        <p:nvPicPr>
          <p:cNvPr id="11" name="Picture 10">
            <a:extLst>
              <a:ext uri="{FF2B5EF4-FFF2-40B4-BE49-F238E27FC236}">
                <a16:creationId xmlns:a16="http://schemas.microsoft.com/office/drawing/2014/main" id="{18B355BD-B3E0-4775-B4E2-E63A9F3F25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572000"/>
            <a:ext cx="3276600" cy="2283894"/>
          </a:xfrm>
          <a:prstGeom prst="rect">
            <a:avLst/>
          </a:prstGeom>
        </p:spPr>
      </p:pic>
    </p:spTree>
    <p:extLst>
      <p:ext uri="{BB962C8B-B14F-4D97-AF65-F5344CB8AC3E}">
        <p14:creationId xmlns:p14="http://schemas.microsoft.com/office/powerpoint/2010/main" val="28565772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39D785-3CDA-4A78-ABE1-B57D2C36E4CE}"/>
              </a:ext>
            </a:extLst>
          </p:cNvPr>
          <p:cNvSpPr/>
          <p:nvPr/>
        </p:nvSpPr>
        <p:spPr>
          <a:xfrm>
            <a:off x="0" y="0"/>
            <a:ext cx="12161520" cy="1737360"/>
          </a:xfrm>
          <a:prstGeom prst="rect">
            <a:avLst/>
          </a:prstGeom>
          <a:solidFill>
            <a:schemeClr val="accent1"/>
          </a:solidFill>
        </p:spPr>
        <p:txBody>
          <a:bodyPr wrap="square">
            <a:noAutofit/>
          </a:bodyPr>
          <a:lstStyle/>
          <a:p>
            <a:pPr algn="just"/>
            <a:endParaRPr lang="en-US" sz="900" dirty="0">
              <a:solidFill>
                <a:schemeClr val="bg1"/>
              </a:solidFill>
              <a:latin typeface="Franklin Gothic Medium" panose="020B0603020102020204" pitchFamily="34" charset="0"/>
            </a:endParaRPr>
          </a:p>
          <a:p>
            <a:pPr algn="just"/>
            <a:r>
              <a:rPr lang="en-US" sz="2400" dirty="0">
                <a:solidFill>
                  <a:schemeClr val="bg1"/>
                </a:solidFill>
                <a:latin typeface="Franklin Gothic Medium" panose="020B0603020102020204" pitchFamily="34" charset="0"/>
              </a:rPr>
              <a:t>Click the name from the Group Positions list or by searching the name, click on it, and the member’s page will come up. Here you find information on what District and Club the member is a part of, as well as the dates and any leadership positions assigned to them, past and present. Click on the </a:t>
            </a:r>
            <a:r>
              <a:rPr lang="en-US" sz="2400" dirty="0">
                <a:solidFill>
                  <a:srgbClr val="FF0000"/>
                </a:solidFill>
                <a:latin typeface="Franklin Gothic Medium" panose="020B0603020102020204" pitchFamily="34" charset="0"/>
              </a:rPr>
              <a:t>Add Leadership Position  </a:t>
            </a:r>
            <a:r>
              <a:rPr lang="en-US" sz="2400" dirty="0">
                <a:solidFill>
                  <a:schemeClr val="bg1"/>
                </a:solidFill>
                <a:latin typeface="Franklin Gothic Medium" panose="020B0603020102020204" pitchFamily="34" charset="0"/>
              </a:rPr>
              <a:t>link.</a:t>
            </a:r>
            <a:endParaRPr lang="en-US" sz="2400" dirty="0">
              <a:solidFill>
                <a:schemeClr val="bg1"/>
              </a:solidFill>
            </a:endParaRPr>
          </a:p>
        </p:txBody>
      </p:sp>
      <p:sp>
        <p:nvSpPr>
          <p:cNvPr id="2" name="TextBox 1">
            <a:extLst>
              <a:ext uri="{FF2B5EF4-FFF2-40B4-BE49-F238E27FC236}">
                <a16:creationId xmlns:a16="http://schemas.microsoft.com/office/drawing/2014/main" id="{1932AB7B-6FA4-4CD1-A7B9-C2178C8ED3FA}"/>
              </a:ext>
            </a:extLst>
          </p:cNvPr>
          <p:cNvSpPr txBox="1"/>
          <p:nvPr/>
        </p:nvSpPr>
        <p:spPr>
          <a:xfrm>
            <a:off x="0" y="1727702"/>
            <a:ext cx="12161520" cy="5120640"/>
          </a:xfrm>
          <a:prstGeom prst="rect">
            <a:avLst/>
          </a:prstGeom>
          <a:solidFill>
            <a:schemeClr val="accent1"/>
          </a:solidFill>
        </p:spPr>
        <p:txBody>
          <a:bodyPr wrap="square" rtlCol="0">
            <a:noAutofit/>
          </a:bodyPr>
          <a:lstStyle/>
          <a:p>
            <a:endParaRPr lang="en-US" dirty="0"/>
          </a:p>
        </p:txBody>
      </p:sp>
      <p:pic>
        <p:nvPicPr>
          <p:cNvPr id="5" name="Snagit_SNG870">
            <a:extLst>
              <a:ext uri="{FF2B5EF4-FFF2-40B4-BE49-F238E27FC236}">
                <a16:creationId xmlns:a16="http://schemas.microsoft.com/office/drawing/2014/main" id="{89CF2C4F-8AEA-4816-AD33-F496022D62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737360"/>
            <a:ext cx="9906000" cy="4739640"/>
          </a:xfrm>
          <a:prstGeom prst="rect">
            <a:avLst/>
          </a:prstGeom>
        </p:spPr>
      </p:pic>
      <p:sp>
        <p:nvSpPr>
          <p:cNvPr id="8" name="Arrow: Right 7">
            <a:extLst>
              <a:ext uri="{FF2B5EF4-FFF2-40B4-BE49-F238E27FC236}">
                <a16:creationId xmlns:a16="http://schemas.microsoft.com/office/drawing/2014/main" id="{0101A2CC-240C-4E6F-8FED-3E728AD09501}"/>
              </a:ext>
            </a:extLst>
          </p:cNvPr>
          <p:cNvSpPr/>
          <p:nvPr/>
        </p:nvSpPr>
        <p:spPr>
          <a:xfrm rot="1116206">
            <a:off x="3843220" y="5937736"/>
            <a:ext cx="1054608"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70296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049D23-1ABC-4E8D-A097-87149771CF09}"/>
              </a:ext>
            </a:extLst>
          </p:cNvPr>
          <p:cNvSpPr/>
          <p:nvPr/>
        </p:nvSpPr>
        <p:spPr>
          <a:xfrm>
            <a:off x="3249750" y="216202"/>
            <a:ext cx="8644950" cy="830997"/>
          </a:xfrm>
          <a:prstGeom prst="rect">
            <a:avLst/>
          </a:prstGeom>
        </p:spPr>
        <p:txBody>
          <a:bodyPr wrap="square">
            <a:spAutoFit/>
          </a:bodyPr>
          <a:lstStyle/>
          <a:p>
            <a:pPr algn="just"/>
            <a:r>
              <a:rPr lang="en-US" sz="2400" dirty="0">
                <a:latin typeface="Franklin Gothic Medium" panose="020B0603020102020204" pitchFamily="34" charset="0"/>
              </a:rPr>
              <a:t>Click the </a:t>
            </a:r>
            <a:r>
              <a:rPr lang="en-US" sz="2400" dirty="0">
                <a:solidFill>
                  <a:srgbClr val="FF0000"/>
                </a:solidFill>
                <a:latin typeface="Franklin Gothic Medium" panose="020B0603020102020204" pitchFamily="34" charset="0"/>
              </a:rPr>
              <a:t>Position drop box </a:t>
            </a:r>
            <a:r>
              <a:rPr lang="en-US" sz="2400" dirty="0">
                <a:latin typeface="Franklin Gothic Medium" panose="020B0603020102020204" pitchFamily="34" charset="0"/>
              </a:rPr>
              <a:t>to select a position, and then enter the dates the member will hold that position.</a:t>
            </a:r>
          </a:p>
        </p:txBody>
      </p:sp>
      <p:pic>
        <p:nvPicPr>
          <p:cNvPr id="3" name="Picture 2">
            <a:extLst>
              <a:ext uri="{FF2B5EF4-FFF2-40B4-BE49-F238E27FC236}">
                <a16:creationId xmlns:a16="http://schemas.microsoft.com/office/drawing/2014/main" id="{4AC13425-AFA9-47D2-ADFA-9138F1BE5EDD}"/>
              </a:ext>
            </a:extLst>
          </p:cNvPr>
          <p:cNvPicPr>
            <a:picLocks noChangeAspect="1"/>
          </p:cNvPicPr>
          <p:nvPr/>
        </p:nvPicPr>
        <p:blipFill rotWithShape="1">
          <a:blip r:embed="rId2"/>
          <a:srcRect l="12791" t="10800" r="10785" b="23400"/>
          <a:stretch/>
        </p:blipFill>
        <p:spPr>
          <a:xfrm>
            <a:off x="3249750" y="1143001"/>
            <a:ext cx="8686800" cy="4280704"/>
          </a:xfrm>
          <a:prstGeom prst="rect">
            <a:avLst/>
          </a:prstGeom>
        </p:spPr>
      </p:pic>
      <p:sp>
        <p:nvSpPr>
          <p:cNvPr id="4" name="Rectangle 3">
            <a:extLst>
              <a:ext uri="{FF2B5EF4-FFF2-40B4-BE49-F238E27FC236}">
                <a16:creationId xmlns:a16="http://schemas.microsoft.com/office/drawing/2014/main" id="{B6041538-5195-4167-92EF-93E92E7F7DC2}"/>
              </a:ext>
            </a:extLst>
          </p:cNvPr>
          <p:cNvSpPr/>
          <p:nvPr/>
        </p:nvSpPr>
        <p:spPr>
          <a:xfrm>
            <a:off x="3056467" y="5423704"/>
            <a:ext cx="8838233" cy="1323439"/>
          </a:xfrm>
          <a:prstGeom prst="rect">
            <a:avLst/>
          </a:prstGeom>
        </p:spPr>
        <p:txBody>
          <a:bodyPr wrap="square">
            <a:spAutoFit/>
          </a:bodyPr>
          <a:lstStyle/>
          <a:p>
            <a:pPr algn="just"/>
            <a:r>
              <a:rPr lang="en-US" sz="2000" dirty="0">
                <a:latin typeface="Franklin Gothic Medium" panose="020B0603020102020204" pitchFamily="34" charset="0"/>
              </a:rPr>
              <a:t>Once you click on </a:t>
            </a:r>
            <a:r>
              <a:rPr lang="en-US" sz="2000" dirty="0">
                <a:solidFill>
                  <a:srgbClr val="0070C0"/>
                </a:solidFill>
                <a:latin typeface="Franklin Gothic Medium" panose="020B0603020102020204" pitchFamily="34" charset="0"/>
              </a:rPr>
              <a:t>Update</a:t>
            </a:r>
            <a:r>
              <a:rPr lang="en-US" sz="2000" dirty="0">
                <a:latin typeface="Franklin Gothic Medium" panose="020B0603020102020204" pitchFamily="34" charset="0"/>
              </a:rPr>
              <a:t>, your newly assigned position will appear under the Leadership Position(s) heading. If it does not appear instantly, please refresh the page or log out and log back in, please do not repeat the process multiple times.</a:t>
            </a:r>
          </a:p>
        </p:txBody>
      </p:sp>
      <p:sp>
        <p:nvSpPr>
          <p:cNvPr id="5" name="Arrow: Down 4">
            <a:extLst>
              <a:ext uri="{FF2B5EF4-FFF2-40B4-BE49-F238E27FC236}">
                <a16:creationId xmlns:a16="http://schemas.microsoft.com/office/drawing/2014/main" id="{3F50FC4B-FBCC-41D5-A9FF-C3557777FAEB}"/>
              </a:ext>
            </a:extLst>
          </p:cNvPr>
          <p:cNvSpPr/>
          <p:nvPr/>
        </p:nvSpPr>
        <p:spPr>
          <a:xfrm rot="2918018">
            <a:off x="4943204" y="1517749"/>
            <a:ext cx="425456" cy="97840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rrow: Down 5">
            <a:extLst>
              <a:ext uri="{FF2B5EF4-FFF2-40B4-BE49-F238E27FC236}">
                <a16:creationId xmlns:a16="http://schemas.microsoft.com/office/drawing/2014/main" id="{E7B8F1D9-7E12-4ED2-AE18-11A351B6789D}"/>
              </a:ext>
            </a:extLst>
          </p:cNvPr>
          <p:cNvSpPr/>
          <p:nvPr/>
        </p:nvSpPr>
        <p:spPr>
          <a:xfrm>
            <a:off x="10134600" y="2743860"/>
            <a:ext cx="381000"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01755471-1C93-47C7-BD35-D5019E6680A7}"/>
              </a:ext>
            </a:extLst>
          </p:cNvPr>
          <p:cNvSpPr txBox="1"/>
          <p:nvPr/>
        </p:nvSpPr>
        <p:spPr>
          <a:xfrm>
            <a:off x="0" y="0"/>
            <a:ext cx="2895600" cy="6858000"/>
          </a:xfrm>
          <a:prstGeom prst="rect">
            <a:avLst/>
          </a:prstGeom>
          <a:solidFill>
            <a:schemeClr val="accent1"/>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54F624AC-D9FE-436D-9890-748B3F68A88F}"/>
              </a:ext>
            </a:extLst>
          </p:cNvPr>
          <p:cNvSpPr txBox="1"/>
          <p:nvPr/>
        </p:nvSpPr>
        <p:spPr>
          <a:xfrm>
            <a:off x="76200" y="1335745"/>
            <a:ext cx="2743200" cy="2308324"/>
          </a:xfrm>
          <a:prstGeom prst="rect">
            <a:avLst/>
          </a:prstGeom>
          <a:noFill/>
        </p:spPr>
        <p:txBody>
          <a:bodyPr wrap="square" rtlCol="0">
            <a:spAutoFit/>
          </a:bodyPr>
          <a:lstStyle/>
          <a:p>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THE DIALOGUE BOX WILL APPEAR</a:t>
            </a:r>
          </a:p>
        </p:txBody>
      </p:sp>
    </p:spTree>
    <p:extLst>
      <p:ext uri="{BB962C8B-B14F-4D97-AF65-F5344CB8AC3E}">
        <p14:creationId xmlns:p14="http://schemas.microsoft.com/office/powerpoint/2010/main" val="33938985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anim calcmode="lin" valueType="num">
                                      <p:cBhvr>
                                        <p:cTn id="15" dur="2000" fill="hold"/>
                                        <p:tgtEl>
                                          <p:spTgt spid="6"/>
                                        </p:tgtEl>
                                        <p:attrNameLst>
                                          <p:attrName>ppt_w</p:attrName>
                                        </p:attrNameLst>
                                      </p:cBhvr>
                                      <p:tavLst>
                                        <p:tav tm="0" fmla="#ppt_w*sin(2.5*pi*$)">
                                          <p:val>
                                            <p:fltVal val="0"/>
                                          </p:val>
                                        </p:tav>
                                        <p:tav tm="100000">
                                          <p:val>
                                            <p:fltVal val="1"/>
                                          </p:val>
                                        </p:tav>
                                      </p:tavLst>
                                    </p:anim>
                                    <p:anim calcmode="lin" valueType="num">
                                      <p:cBhvr>
                                        <p:cTn id="16"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TM03457475[[fn=Frame]]</Template>
  <TotalTime>1542</TotalTime>
  <Words>2263</Words>
  <Application>Microsoft Office PowerPoint</Application>
  <PresentationFormat>Widescreen</PresentationFormat>
  <Paragraphs>278</Paragraphs>
  <Slides>34</Slides>
  <Notes>1</Notes>
  <HiddenSlides>1</HiddenSlides>
  <MMClips>0</MMClips>
  <ScaleCrop>false</ScaleCrop>
  <HeadingPairs>
    <vt:vector size="8" baseType="variant">
      <vt:variant>
        <vt:lpstr>Fonts Used</vt:lpstr>
      </vt:variant>
      <vt:variant>
        <vt:i4>8</vt:i4>
      </vt:variant>
      <vt:variant>
        <vt:lpstr>Theme</vt:lpstr>
      </vt:variant>
      <vt:variant>
        <vt:i4>1</vt:i4>
      </vt:variant>
      <vt:variant>
        <vt:lpstr>Slide Titles</vt:lpstr>
      </vt:variant>
      <vt:variant>
        <vt:i4>34</vt:i4>
      </vt:variant>
      <vt:variant>
        <vt:lpstr>Custom Shows</vt:lpstr>
      </vt:variant>
      <vt:variant>
        <vt:i4>1</vt:i4>
      </vt:variant>
    </vt:vector>
  </HeadingPairs>
  <TitlesOfParts>
    <vt:vector size="44" baseType="lpstr">
      <vt:lpstr>Arial</vt:lpstr>
      <vt:lpstr>Calibri</vt:lpstr>
      <vt:lpstr>Corbel</vt:lpstr>
      <vt:lpstr>Franklin Gothic Book</vt:lpstr>
      <vt:lpstr>Franklin Gothic Medium</vt:lpstr>
      <vt:lpstr>Tahoma</vt:lpstr>
      <vt:lpstr>Wingdings</vt:lpstr>
      <vt:lpstr>Wingdings 2</vt:lpstr>
      <vt:lpstr>Frame</vt:lpstr>
      <vt:lpstr>PowerPoint Presentation</vt:lpstr>
      <vt:lpstr>What we will be discussing:</vt:lpstr>
      <vt:lpstr>PowerPoint Presentation</vt:lpstr>
      <vt:lpstr>General Responsibilities </vt:lpstr>
      <vt:lpstr>PowerPoint Presentation</vt:lpstr>
      <vt:lpstr>GROUP TALLY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Financial  Responsibility    </vt:lpstr>
      <vt:lpstr>Financial  Responsibility    </vt:lpstr>
      <vt:lpstr>PowerPoint Presentation</vt:lpstr>
      <vt:lpstr>PowerPoint Presentation</vt:lpstr>
      <vt:lpstr>Paying Dues by Visa or Int Money Transfer</vt:lpstr>
      <vt:lpstr>Paying Dues by Visa or Int Money Transfer</vt:lpstr>
      <vt:lpstr>MEMBER Transfer Form</vt:lpstr>
      <vt:lpstr>MEMBER Recommend Form</vt:lpstr>
      <vt:lpstr>PowerPoint Presentation</vt:lpstr>
      <vt:lpstr>CYBER FRAUD </vt:lpstr>
      <vt:lpstr>CYBER FRAUD </vt:lpstr>
      <vt:lpstr>PowerPoint Presentation</vt:lpstr>
      <vt:lpstr>PowerPoint Presentation</vt:lpstr>
      <vt:lpstr>Show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Schell</dc:creator>
  <cp:lastModifiedBy>Jenny Bevin</cp:lastModifiedBy>
  <cp:revision>142</cp:revision>
  <dcterms:created xsi:type="dcterms:W3CDTF">2019-03-30T19:41:25Z</dcterms:created>
  <dcterms:modified xsi:type="dcterms:W3CDTF">2024-09-08T01:50:13Z</dcterms:modified>
</cp:coreProperties>
</file>